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59" r:id="rId6"/>
    <p:sldId id="261" r:id="rId7"/>
    <p:sldId id="260" r:id="rId8"/>
    <p:sldId id="275" r:id="rId9"/>
    <p:sldId id="269" r:id="rId10"/>
    <p:sldId id="263" r:id="rId11"/>
    <p:sldId id="264" r:id="rId12"/>
    <p:sldId id="265" r:id="rId13"/>
    <p:sldId id="266" r:id="rId14"/>
    <p:sldId id="273" r:id="rId15"/>
    <p:sldId id="262" r:id="rId16"/>
    <p:sldId id="271" r:id="rId17"/>
    <p:sldId id="276"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4289-5F49-712D-D47A-0B47E75492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2F4F65-7A2B-F0AF-1A33-0CFC6EA35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E1E50C-2520-9742-57FA-AE851BF7A4A4}"/>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5" name="Footer Placeholder 4">
            <a:extLst>
              <a:ext uri="{FF2B5EF4-FFF2-40B4-BE49-F238E27FC236}">
                <a16:creationId xmlns:a16="http://schemas.microsoft.com/office/drawing/2014/main" id="{5F54B927-1932-0173-AEEE-CBB37FEDDE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E6BFC-244F-64A0-A457-7D96CFA0EC72}"/>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24546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1EBC-7997-7A7A-4628-E24F55F425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25DD42-1FF9-EE2B-D01B-87BBCA7EB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281E33-1C80-DF6A-EF80-7DECA340286D}"/>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5" name="Footer Placeholder 4">
            <a:extLst>
              <a:ext uri="{FF2B5EF4-FFF2-40B4-BE49-F238E27FC236}">
                <a16:creationId xmlns:a16="http://schemas.microsoft.com/office/drawing/2014/main" id="{5A3172FE-297B-4C0D-B57D-3F7899ECCA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1D30C-72F9-F80D-0C3C-F66A94F08CE1}"/>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235148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8BA07-9380-9D58-72C8-D7CAA74081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05C78D-23F5-A956-C30D-7B56C41D1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7D60EC-0AF1-354D-191C-52A41E01D484}"/>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5" name="Footer Placeholder 4">
            <a:extLst>
              <a:ext uri="{FF2B5EF4-FFF2-40B4-BE49-F238E27FC236}">
                <a16:creationId xmlns:a16="http://schemas.microsoft.com/office/drawing/2014/main" id="{E71FA3D1-6B8C-DC98-54C6-E34A29403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0204B-4C55-37AE-9F70-DFB103868F93}"/>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219120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9617-653B-3CAC-BFAB-56B7AE44B1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3CF893-BB8B-4CB5-6D20-9E538A47E8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B4A6AE-375A-DDA9-99E4-55C05C02B290}"/>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5" name="Footer Placeholder 4">
            <a:extLst>
              <a:ext uri="{FF2B5EF4-FFF2-40B4-BE49-F238E27FC236}">
                <a16:creationId xmlns:a16="http://schemas.microsoft.com/office/drawing/2014/main" id="{363D73C7-D7D0-BFB2-494F-97B116F6CF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FD44DD-07C5-7C69-945D-31F135D55F2B}"/>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196927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07BB-95B3-8DFA-9B95-FE1F28443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08FE0A-7C56-B58D-E252-1F517C332B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D589EA-68F4-9592-0C9D-3983FCFF9119}"/>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5" name="Footer Placeholder 4">
            <a:extLst>
              <a:ext uri="{FF2B5EF4-FFF2-40B4-BE49-F238E27FC236}">
                <a16:creationId xmlns:a16="http://schemas.microsoft.com/office/drawing/2014/main" id="{D5DFAF60-6816-AB79-1B63-A4EE0D6B08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68FD76-CEA2-2368-9F73-9841BF8CD76E}"/>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183020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B8B1-4A67-81C7-F572-4CBB9F6C86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2D79BA-2F6F-341F-B938-C6B38F9D82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14EA06-50B3-03D1-015E-5A164A89BD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CF977D-27D4-60D1-0B93-07C3A42F88D7}"/>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6" name="Footer Placeholder 5">
            <a:extLst>
              <a:ext uri="{FF2B5EF4-FFF2-40B4-BE49-F238E27FC236}">
                <a16:creationId xmlns:a16="http://schemas.microsoft.com/office/drawing/2014/main" id="{AC0DC890-8237-F746-0D4C-0CD2DAD19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C3C322-E47C-0660-4C9F-1FC252C6A7A2}"/>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162386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953F-FB4C-9EE4-8C51-77333E6D44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C9841F-924C-2CFB-97E3-B6BFA12D8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2C7F02-DE8C-C739-E484-5C50621896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520D43-51F9-BF21-D204-4370F8F07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71DF7-61F5-D560-7997-B84342A17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1DCB7E-24D6-76FB-C5A8-F1DD72CFF68D}"/>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8" name="Footer Placeholder 7">
            <a:extLst>
              <a:ext uri="{FF2B5EF4-FFF2-40B4-BE49-F238E27FC236}">
                <a16:creationId xmlns:a16="http://schemas.microsoft.com/office/drawing/2014/main" id="{CBBBF08C-FBAA-AD24-DCE4-E0BFE1E122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157639-6AFB-D2BF-73F8-DF5D48353495}"/>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40672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C4B4-259E-6A5A-A08F-FA692CF3AC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177443-5473-C2D5-8A72-A2D394E1F734}"/>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4" name="Footer Placeholder 3">
            <a:extLst>
              <a:ext uri="{FF2B5EF4-FFF2-40B4-BE49-F238E27FC236}">
                <a16:creationId xmlns:a16="http://schemas.microsoft.com/office/drawing/2014/main" id="{9C0ED745-DD27-655E-95E2-CA9B41F827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CE57D0-D4AD-2154-2D9C-21482CEFA0BC}"/>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274552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2ECF7-CAF5-7792-8FB1-5B610BCA26E7}"/>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3" name="Footer Placeholder 2">
            <a:extLst>
              <a:ext uri="{FF2B5EF4-FFF2-40B4-BE49-F238E27FC236}">
                <a16:creationId xmlns:a16="http://schemas.microsoft.com/office/drawing/2014/main" id="{A354F73A-2627-3943-415F-52F78CF953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061239-9FBE-809D-2C35-B2891A6292C2}"/>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44045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4020-2AFF-2400-BDC8-7D21AF1E4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E5B5E6-A53B-565C-0191-E05B891E0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22E773-08D5-9B0C-5EE5-7CA539F92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39704-6A31-C926-6BC8-ACA1DBED87C5}"/>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6" name="Footer Placeholder 5">
            <a:extLst>
              <a:ext uri="{FF2B5EF4-FFF2-40B4-BE49-F238E27FC236}">
                <a16:creationId xmlns:a16="http://schemas.microsoft.com/office/drawing/2014/main" id="{39808D9C-3346-77A8-1447-FFCAD366F4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E3B34F-A402-AC22-BD9D-A2CF7DD5D5AF}"/>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80401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E87-C02E-1208-80AC-E26CAE136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79D489-8209-7982-92C5-3D3A2AC9D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0810B6-EA1C-B6F8-B50F-9FFC04EDC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90175-9B7B-06D6-BA0B-66BC06049B66}"/>
              </a:ext>
            </a:extLst>
          </p:cNvPr>
          <p:cNvSpPr>
            <a:spLocks noGrp="1"/>
          </p:cNvSpPr>
          <p:nvPr>
            <p:ph type="dt" sz="half" idx="10"/>
          </p:nvPr>
        </p:nvSpPr>
        <p:spPr/>
        <p:txBody>
          <a:bodyPr/>
          <a:lstStyle/>
          <a:p>
            <a:fld id="{BEBF5A59-DBF1-4BD5-B24A-9A384F4D7E54}" type="datetimeFigureOut">
              <a:rPr lang="en-GB" smtClean="0"/>
              <a:t>10/09/2023</a:t>
            </a:fld>
            <a:endParaRPr lang="en-GB"/>
          </a:p>
        </p:txBody>
      </p:sp>
      <p:sp>
        <p:nvSpPr>
          <p:cNvPr id="6" name="Footer Placeholder 5">
            <a:extLst>
              <a:ext uri="{FF2B5EF4-FFF2-40B4-BE49-F238E27FC236}">
                <a16:creationId xmlns:a16="http://schemas.microsoft.com/office/drawing/2014/main" id="{7E984F92-7AD4-9354-4BB6-606A877489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1A2F58-4F36-CC41-5411-3A3B6B308C57}"/>
              </a:ext>
            </a:extLst>
          </p:cNvPr>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01931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6AA03-BC77-E0AB-4B1B-EAC396874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782DCF-B8B6-C2FF-8DA1-33D52D9E0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0412C3-FFE2-9D69-1A15-D79940905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5A59-DBF1-4BD5-B24A-9A384F4D7E54}" type="datetimeFigureOut">
              <a:rPr lang="en-GB" smtClean="0"/>
              <a:t>10/09/2023</a:t>
            </a:fld>
            <a:endParaRPr lang="en-GB"/>
          </a:p>
        </p:txBody>
      </p:sp>
      <p:sp>
        <p:nvSpPr>
          <p:cNvPr id="5" name="Footer Placeholder 4">
            <a:extLst>
              <a:ext uri="{FF2B5EF4-FFF2-40B4-BE49-F238E27FC236}">
                <a16:creationId xmlns:a16="http://schemas.microsoft.com/office/drawing/2014/main" id="{FA9A397D-F607-327F-55A7-89E5F81E20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5C9BCD-A063-B105-E681-F5F71018B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3D9D6-214D-4D5C-8D5B-A5E005297954}" type="slidenum">
              <a:rPr lang="en-GB" smtClean="0"/>
              <a:t>‹#›</a:t>
            </a:fld>
            <a:endParaRPr lang="en-GB"/>
          </a:p>
        </p:txBody>
      </p:sp>
    </p:spTree>
    <p:extLst>
      <p:ext uri="{BB962C8B-B14F-4D97-AF65-F5344CB8AC3E}">
        <p14:creationId xmlns:p14="http://schemas.microsoft.com/office/powerpoint/2010/main" val="223274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kane103@kingstreet.durham.sch.uk" TargetMode="External"/><Relationship Id="rId2" Type="http://schemas.openxmlformats.org/officeDocument/2006/relationships/hyperlink" Target="mailto:i.chazot300@kingstreet.durham.sch.uk" TargetMode="External"/><Relationship Id="rId1" Type="http://schemas.openxmlformats.org/officeDocument/2006/relationships/slideLayout" Target="../slideLayouts/slideLayout2.xml"/><Relationship Id="rId4" Type="http://schemas.openxmlformats.org/officeDocument/2006/relationships/hyperlink" Target="mailto:n.livesley300@kingstreet.durham.sch.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09302-03FF-9699-8747-3DA88A238CA8}"/>
              </a:ext>
            </a:extLst>
          </p:cNvPr>
          <p:cNvSpPr>
            <a:spLocks noGrp="1"/>
          </p:cNvSpPr>
          <p:nvPr>
            <p:ph type="ctrTitle"/>
          </p:nvPr>
        </p:nvSpPr>
        <p:spPr>
          <a:xfrm>
            <a:off x="6019894" y="1690670"/>
            <a:ext cx="5635146" cy="3004145"/>
          </a:xfrm>
        </p:spPr>
        <p:txBody>
          <a:bodyPr>
            <a:normAutofit/>
          </a:bodyPr>
          <a:lstStyle/>
          <a:p>
            <a:r>
              <a:rPr lang="en-US" sz="8000" b="1" dirty="0">
                <a:latin typeface="NTPreCursivefk" panose="03000400000000000000" pitchFamily="66" charset="0"/>
              </a:rPr>
              <a:t>Welcome to Year 2!</a:t>
            </a:r>
            <a:endParaRPr lang="en-GB" sz="8000" b="1" dirty="0">
              <a:latin typeface="NTPreCursivefk" panose="03000400000000000000" pitchFamily="66" charset="0"/>
            </a:endParaRPr>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hello">
            <a:extLst>
              <a:ext uri="{FF2B5EF4-FFF2-40B4-BE49-F238E27FC236}">
                <a16:creationId xmlns:a16="http://schemas.microsoft.com/office/drawing/2014/main" id="{4E5E5DD7-60E6-AD47-96CE-7095DB674B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623390" y="171131"/>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7104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6AC0-AA31-D133-57FF-B0ABFDCF7221}"/>
              </a:ext>
            </a:extLst>
          </p:cNvPr>
          <p:cNvSpPr>
            <a:spLocks noGrp="1"/>
          </p:cNvSpPr>
          <p:nvPr>
            <p:ph type="title"/>
          </p:nvPr>
        </p:nvSpPr>
        <p:spPr>
          <a:xfrm>
            <a:off x="259307" y="127603"/>
            <a:ext cx="10515600" cy="1325563"/>
          </a:xfrm>
        </p:spPr>
        <p:txBody>
          <a:bodyPr>
            <a:normAutofit/>
          </a:bodyPr>
          <a:lstStyle/>
          <a:p>
            <a:r>
              <a:rPr lang="en-US" sz="4800" b="1" dirty="0">
                <a:latin typeface="NTPreCursivefk" panose="03000400000000000000" pitchFamily="66" charset="0"/>
              </a:rPr>
              <a:t>Topic-based learning</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CAE5D904-ADC2-8F5A-B698-05137F44AA2F}"/>
              </a:ext>
            </a:extLst>
          </p:cNvPr>
          <p:cNvSpPr>
            <a:spLocks noGrp="1"/>
          </p:cNvSpPr>
          <p:nvPr>
            <p:ph idx="1"/>
          </p:nvPr>
        </p:nvSpPr>
        <p:spPr>
          <a:xfrm>
            <a:off x="259307" y="1037230"/>
            <a:ext cx="11818961" cy="5636525"/>
          </a:xfrm>
        </p:spPr>
        <p:txBody>
          <a:bodyPr>
            <a:normAutofit/>
          </a:bodyPr>
          <a:lstStyle/>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At King Street, we teach our curriculum through topics and themes.</a:t>
            </a:r>
          </a:p>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Our autumn term topic will be ‘New Beginnings’. We are all very excited about this topic and hope that by focusing on texts which feature characters in new situations, this will help the children settle into their new year group and surroundings. We will be reading a variety of books, including: </a:t>
            </a:r>
            <a:r>
              <a:rPr lang="en-GB" sz="2400" dirty="0" err="1">
                <a:effectLst/>
                <a:latin typeface="NTPreCursivefk" panose="03000400000000000000" pitchFamily="66" charset="0"/>
                <a:ea typeface="Calibri" panose="020F0502020204030204" pitchFamily="34" charset="0"/>
                <a:cs typeface="Times New Roman" panose="02020603050405020304" pitchFamily="18" charset="0"/>
              </a:rPr>
              <a:t>Beegu</a:t>
            </a:r>
            <a:r>
              <a:rPr lang="en-GB" sz="2400" dirty="0">
                <a:effectLst/>
                <a:latin typeface="NTPreCursivefk" panose="03000400000000000000" pitchFamily="66" charset="0"/>
                <a:ea typeface="Calibri" panose="020F0502020204030204" pitchFamily="34" charset="0"/>
                <a:cs typeface="Times New Roman" panose="02020603050405020304" pitchFamily="18" charset="0"/>
              </a:rPr>
              <a:t>, the Lonely Beast and Can I Build Another Me? By delving into these stories in detail and exploring them through discussion and roleplay, the children will gain a deeper understanding and appreciation for reading, which will help them to become informed and enthusiastic writers. We will continue to learn our phonics, before moving onto spelling.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Calendar&#10;&#10;Description automatically generated">
            <a:extLst>
              <a:ext uri="{FF2B5EF4-FFF2-40B4-BE49-F238E27FC236}">
                <a16:creationId xmlns:a16="http://schemas.microsoft.com/office/drawing/2014/main" id="{989C2F06-08A3-40E7-68E9-D4005B3F186E}"/>
              </a:ext>
            </a:extLst>
          </p:cNvPr>
          <p:cNvPicPr>
            <a:picLocks noChangeAspect="1"/>
          </p:cNvPicPr>
          <p:nvPr/>
        </p:nvPicPr>
        <p:blipFill rotWithShape="1">
          <a:blip r:embed="rId2">
            <a:extLst>
              <a:ext uri="{28A0092B-C50C-407E-A947-70E740481C1C}">
                <a14:useLocalDpi xmlns:a14="http://schemas.microsoft.com/office/drawing/2010/main" val="0"/>
              </a:ext>
            </a:extLst>
          </a:blip>
          <a:srcRect l="20323" r="20645"/>
          <a:stretch/>
        </p:blipFill>
        <p:spPr bwMode="auto">
          <a:xfrm>
            <a:off x="2035031" y="4497819"/>
            <a:ext cx="2507681" cy="2232577"/>
          </a:xfrm>
          <a:prstGeom prst="rect">
            <a:avLst/>
          </a:prstGeom>
          <a:noFill/>
          <a:ln>
            <a:noFill/>
          </a:ln>
          <a:extLst>
            <a:ext uri="{53640926-AAD7-44D8-BBD7-CCE9431645EC}">
              <a14:shadowObscured xmlns:a14="http://schemas.microsoft.com/office/drawing/2010/main"/>
            </a:ext>
          </a:extLst>
        </p:spPr>
      </p:pic>
      <p:pic>
        <p:nvPicPr>
          <p:cNvPr id="5122" name="Picture 2" descr="The Lonely Beast: 10th Anniversary Edition (The Beast)">
            <a:extLst>
              <a:ext uri="{FF2B5EF4-FFF2-40B4-BE49-F238E27FC236}">
                <a16:creationId xmlns:a16="http://schemas.microsoft.com/office/drawing/2014/main" id="{CC32BDEB-574F-395C-67A2-E6AF474D5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081" y="4382388"/>
            <a:ext cx="2014830" cy="2348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9144D7B-6380-5BD0-0538-873EFC9088A7}"/>
              </a:ext>
            </a:extLst>
          </p:cNvPr>
          <p:cNvPicPr>
            <a:picLocks noChangeAspect="1"/>
          </p:cNvPicPr>
          <p:nvPr/>
        </p:nvPicPr>
        <p:blipFill>
          <a:blip r:embed="rId4"/>
          <a:stretch>
            <a:fillRect/>
          </a:stretch>
        </p:blipFill>
        <p:spPr>
          <a:xfrm>
            <a:off x="7307167" y="4435380"/>
            <a:ext cx="1781175" cy="2238375"/>
          </a:xfrm>
          <a:prstGeom prst="rect">
            <a:avLst/>
          </a:prstGeom>
        </p:spPr>
      </p:pic>
    </p:spTree>
    <p:extLst>
      <p:ext uri="{BB962C8B-B14F-4D97-AF65-F5344CB8AC3E}">
        <p14:creationId xmlns:p14="http://schemas.microsoft.com/office/powerpoint/2010/main" val="184211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F09F0-C1F5-11FF-27F3-097B5A723DD3}"/>
              </a:ext>
            </a:extLst>
          </p:cNvPr>
          <p:cNvSpPr>
            <a:spLocks noGrp="1"/>
          </p:cNvSpPr>
          <p:nvPr>
            <p:ph idx="1"/>
          </p:nvPr>
        </p:nvSpPr>
        <p:spPr>
          <a:xfrm>
            <a:off x="354842" y="409433"/>
            <a:ext cx="11559654" cy="5767530"/>
          </a:xfrm>
        </p:spPr>
        <p:txBody>
          <a:bodyPr>
            <a:normAutofit/>
          </a:bodyPr>
          <a:lstStyle/>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In Maths, we will be focusing on place value, addition &amp; subtraction and shape. Maths learning will take place through whole class teaching, adult-led focused tasks and child-led discovery using freely accessible resources in our maths area.</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O</a:t>
            </a:r>
            <a:r>
              <a:rPr lang="en-GB" sz="2400" dirty="0">
                <a:effectLst/>
                <a:latin typeface="NTPreCursivefk" panose="03000400000000000000" pitchFamily="66" charset="0"/>
                <a:ea typeface="Calibri" panose="020F0502020204030204" pitchFamily="34" charset="0"/>
                <a:cs typeface="Narkisim" panose="020E0502050101010101" pitchFamily="34" charset="-79"/>
              </a:rPr>
              <a:t>ur first Science topic is ‘Uses of Everyday Materials’, where we will be: </a:t>
            </a:r>
            <a:r>
              <a:rPr lang="en-US" sz="2400" dirty="0">
                <a:latin typeface="NTPreCursivefk" panose="03000400000000000000" pitchFamily="66" charset="0"/>
                <a:cs typeface="Narkisim" panose="020E0502050101010101" pitchFamily="34" charset="-79"/>
              </a:rPr>
              <a:t>identifying and comparing the suitability of a variety of everyday materials, including wood, metal, plastic, glass, brick, rock, paper and cardboard for particular uses, and finding out how the shapes of solid objects made from some materials can be changed by squashing, bending, twisting and stretching</a:t>
            </a:r>
            <a:r>
              <a:rPr lang="en-GB" sz="2400" dirty="0">
                <a:effectLst/>
                <a:latin typeface="NTPreCursivefk" panose="03000400000000000000" pitchFamily="66" charset="0"/>
                <a:ea typeface="Calibri" panose="020F0502020204030204" pitchFamily="34" charset="0"/>
                <a:cs typeface="Narkisim" panose="020E0502050101010101" pitchFamily="34" charset="-79"/>
              </a:rPr>
              <a:t>. </a:t>
            </a:r>
          </a:p>
          <a:p>
            <a:pPr marL="0" indent="0">
              <a:buNone/>
            </a:pPr>
            <a:endParaRPr lang="en-GB" dirty="0"/>
          </a:p>
        </p:txBody>
      </p:sp>
      <p:pic>
        <p:nvPicPr>
          <p:cNvPr id="6148" name="Picture 4" descr="Teaching Place Value At KS2: Guide For Primary School Teachers">
            <a:extLst>
              <a:ext uri="{FF2B5EF4-FFF2-40B4-BE49-F238E27FC236}">
                <a16:creationId xmlns:a16="http://schemas.microsoft.com/office/drawing/2014/main" id="{23AAA630-76BF-A91F-6581-3FC4C38ED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98" y="3898357"/>
            <a:ext cx="2364143" cy="25502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Squashing Bending">
            <a:extLst>
              <a:ext uri="{FF2B5EF4-FFF2-40B4-BE49-F238E27FC236}">
                <a16:creationId xmlns:a16="http://schemas.microsoft.com/office/drawing/2014/main" id="{D2BB6E4C-D27A-46A9-367D-711655967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168" y="4005049"/>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5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1710C-C5F9-3019-7246-6750ED42819C}"/>
              </a:ext>
            </a:extLst>
          </p:cNvPr>
          <p:cNvSpPr>
            <a:spLocks noGrp="1"/>
          </p:cNvSpPr>
          <p:nvPr>
            <p:ph idx="1"/>
          </p:nvPr>
        </p:nvSpPr>
        <p:spPr>
          <a:xfrm>
            <a:off x="286602" y="265815"/>
            <a:ext cx="7394357" cy="6078713"/>
          </a:xfrm>
        </p:spPr>
        <p:txBody>
          <a:bodyPr>
            <a:normAutofit fontScale="92500" lnSpcReduction="10000"/>
          </a:bodyPr>
          <a:lstStyle/>
          <a:p>
            <a:pPr algn="just"/>
            <a:r>
              <a:rPr lang="en-GB" sz="3000" dirty="0">
                <a:effectLst/>
                <a:latin typeface="NTPreCursivefk" panose="03000400000000000000" pitchFamily="66" charset="0"/>
                <a:ea typeface="Calibri" panose="020F0502020204030204" pitchFamily="34" charset="0"/>
                <a:cs typeface="Times New Roman" panose="02020603050405020304" pitchFamily="18" charset="0"/>
              </a:rPr>
              <a:t>In History, we will be asking and answering questions about the past and discovering what life was like for children in Victorian Britain – and how it compares to today! </a:t>
            </a:r>
          </a:p>
          <a:p>
            <a:pPr algn="just"/>
            <a:r>
              <a:rPr lang="en-GB" sz="3000" dirty="0">
                <a:effectLst/>
                <a:latin typeface="NTPreCursivefk" panose="03000400000000000000" pitchFamily="66" charset="0"/>
                <a:ea typeface="Calibri" panose="020F0502020204030204" pitchFamily="34" charset="0"/>
                <a:cs typeface="Times New Roman" panose="02020603050405020304" pitchFamily="18" charset="0"/>
              </a:rPr>
              <a:t>In Geography, we will be learning all about Kenya.</a:t>
            </a:r>
          </a:p>
          <a:p>
            <a:pPr algn="just"/>
            <a:r>
              <a:rPr lang="en-GB" sz="3000" dirty="0">
                <a:effectLst/>
                <a:latin typeface="NTPreCursivefk" panose="03000400000000000000" pitchFamily="66" charset="0"/>
                <a:ea typeface="Calibri" panose="020F0502020204030204" pitchFamily="34" charset="0"/>
                <a:cs typeface="Times New Roman" panose="02020603050405020304" pitchFamily="18" charset="0"/>
              </a:rPr>
              <a:t>In Art, we will learn about the works of Norman Cornish and create our own charcoal portraits and in DT we will investigate and build our own wheeled vehicles. </a:t>
            </a:r>
          </a:p>
          <a:p>
            <a:pPr algn="just"/>
            <a:r>
              <a:rPr lang="en-GB" sz="3000" dirty="0">
                <a:effectLst/>
                <a:latin typeface="NTPreCursivefk" panose="03000400000000000000" pitchFamily="66" charset="0"/>
                <a:ea typeface="Calibri" panose="020F0502020204030204" pitchFamily="34" charset="0"/>
                <a:cs typeface="Times New Roman" panose="02020603050405020304" pitchFamily="18" charset="0"/>
              </a:rPr>
              <a:t>In computing we will be learning how to </a:t>
            </a:r>
            <a:r>
              <a:rPr lang="en-GB" sz="3000" dirty="0">
                <a:latin typeface="NTPreCursivefk" panose="03000400000000000000" pitchFamily="66" charset="0"/>
                <a:ea typeface="Calibri" panose="020F0502020204030204" pitchFamily="34" charset="0"/>
                <a:cs typeface="Times New Roman" panose="02020603050405020304" pitchFamily="18" charset="0"/>
              </a:rPr>
              <a:t>stay safe when using IT </a:t>
            </a:r>
            <a:r>
              <a:rPr lang="en-GB" sz="3000" dirty="0">
                <a:effectLst/>
                <a:latin typeface="NTPreCursivefk" panose="03000400000000000000" pitchFamily="66" charset="0"/>
                <a:ea typeface="Calibri" panose="020F0502020204030204" pitchFamily="34" charset="0"/>
                <a:cs typeface="Times New Roman" panose="02020603050405020304" pitchFamily="18" charset="0"/>
              </a:rPr>
              <a:t>and in RE, we will begin our lessons on Buddhism.</a:t>
            </a:r>
          </a:p>
          <a:p>
            <a:pPr algn="just"/>
            <a:r>
              <a:rPr lang="en-GB" sz="3000" dirty="0">
                <a:latin typeface="NTPreCursivefk" panose="03000400000000000000" pitchFamily="66" charset="0"/>
                <a:ea typeface="Calibri" panose="020F0502020204030204" pitchFamily="34" charset="0"/>
                <a:cs typeface="Times New Roman" panose="02020603050405020304" pitchFamily="18" charset="0"/>
              </a:rPr>
              <a:t>Our PSHE topic is ‘Families, friendships and safe relationships’, where we will be learning to recognise healthy relationships and have a basic understanding of ‘consent’.</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GB" dirty="0"/>
          </a:p>
        </p:txBody>
      </p:sp>
      <p:pic>
        <p:nvPicPr>
          <p:cNvPr id="7170" name="Picture 2" descr="Victorian Clipart Victorian Era - Victorians Cartoon - Free Transparent PNG  Clipart Images Download">
            <a:extLst>
              <a:ext uri="{FF2B5EF4-FFF2-40B4-BE49-F238E27FC236}">
                <a16:creationId xmlns:a16="http://schemas.microsoft.com/office/drawing/2014/main" id="{1A02BA8E-B4AD-FA99-D7A5-9EF39052C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419" y="289125"/>
            <a:ext cx="2392025" cy="23185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Norman Cornish">
            <a:extLst>
              <a:ext uri="{FF2B5EF4-FFF2-40B4-BE49-F238E27FC236}">
                <a16:creationId xmlns:a16="http://schemas.microsoft.com/office/drawing/2014/main" id="{9B500798-7D30-9E4B-AA41-08A0CE693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903" y="867438"/>
            <a:ext cx="1637018" cy="243773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google - Wikipedia">
            <a:extLst>
              <a:ext uri="{FF2B5EF4-FFF2-40B4-BE49-F238E27FC236}">
                <a16:creationId xmlns:a16="http://schemas.microsoft.com/office/drawing/2014/main" id="{61E2483B-B9D1-CE15-5C4E-EA6AC8B61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404" y="5287666"/>
            <a:ext cx="36766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Year 1/2">
            <a:extLst>
              <a:ext uri="{FF2B5EF4-FFF2-40B4-BE49-F238E27FC236}">
                <a16:creationId xmlns:a16="http://schemas.microsoft.com/office/drawing/2014/main" id="{61C6CE5D-2343-DD1C-4DBB-73926E5862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959" y="2867435"/>
            <a:ext cx="2493137" cy="146354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Free School Friends Cliparts, Download Free School Friends Cliparts png  images, Free ClipArts on Clipart Library">
            <a:extLst>
              <a:ext uri="{FF2B5EF4-FFF2-40B4-BE49-F238E27FC236}">
                <a16:creationId xmlns:a16="http://schemas.microsoft.com/office/drawing/2014/main" id="{201B7970-CE4F-BB4B-63CD-843E75C091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4096" y="3602701"/>
            <a:ext cx="1694343" cy="154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82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BA25-4609-33CE-4B63-A3C5654A3654}"/>
              </a:ext>
            </a:extLst>
          </p:cNvPr>
          <p:cNvSpPr>
            <a:spLocks noGrp="1"/>
          </p:cNvSpPr>
          <p:nvPr>
            <p:ph type="title"/>
          </p:nvPr>
        </p:nvSpPr>
        <p:spPr>
          <a:xfrm>
            <a:off x="155812" y="-4734"/>
            <a:ext cx="10515600" cy="1325563"/>
          </a:xfrm>
        </p:spPr>
        <p:txBody>
          <a:bodyPr>
            <a:normAutofit/>
          </a:bodyPr>
          <a:lstStyle/>
          <a:p>
            <a:r>
              <a:rPr lang="en-US" sz="4800" b="1" dirty="0">
                <a:latin typeface="NTPreCursivefk" panose="03000400000000000000" pitchFamily="66" charset="0"/>
              </a:rPr>
              <a:t>Home Learning</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8653D43B-59C0-F1EA-7FF9-723EF28645F3}"/>
              </a:ext>
            </a:extLst>
          </p:cNvPr>
          <p:cNvSpPr>
            <a:spLocks noGrp="1"/>
          </p:cNvSpPr>
          <p:nvPr>
            <p:ph idx="1"/>
          </p:nvPr>
        </p:nvSpPr>
        <p:spPr>
          <a:xfrm>
            <a:off x="155812" y="975565"/>
            <a:ext cx="11880376" cy="4906867"/>
          </a:xfrm>
        </p:spPr>
        <p:txBody>
          <a:bodyPr>
            <a:noAutofit/>
          </a:bodyPr>
          <a:lstStyle/>
          <a:p>
            <a:pPr algn="just"/>
            <a:r>
              <a:rPr lang="en-GB" dirty="0">
                <a:effectLst/>
                <a:latin typeface="NTPreCursivefk normal" panose="03000400000000000000" pitchFamily="66" charset="0"/>
                <a:ea typeface="Calibri" panose="020F0502020204030204" pitchFamily="34" charset="0"/>
                <a:cs typeface="Times New Roman" panose="02020603050405020304" pitchFamily="18" charset="0"/>
              </a:rPr>
              <a:t>Every Monday, children will be given a </a:t>
            </a:r>
            <a:r>
              <a:rPr lang="en-GB" dirty="0">
                <a:latin typeface="NTPreCursivefk normal" panose="03000400000000000000" pitchFamily="66" charset="0"/>
                <a:ea typeface="Calibri" panose="020F0502020204030204" pitchFamily="34" charset="0"/>
                <a:cs typeface="Times New Roman" panose="02020603050405020304" pitchFamily="18" charset="0"/>
              </a:rPr>
              <a:t>spelling</a:t>
            </a:r>
            <a:r>
              <a:rPr lang="en-GB" dirty="0">
                <a:effectLst/>
                <a:latin typeface="NTPreCursivefk normal" panose="03000400000000000000" pitchFamily="66" charset="0"/>
                <a:ea typeface="Calibri" panose="020F0502020204030204" pitchFamily="34" charset="0"/>
                <a:cs typeface="Times New Roman" panose="02020603050405020304" pitchFamily="18" charset="0"/>
              </a:rPr>
              <a:t> task and a maths task, using a mixture of paper and online resources. These must be completed by that Friday. If you are unable to access online resources or are unsure of your child’s login details, please let me know. The tasks will initially aim to recap key skills, such as phonics and number bonds. </a:t>
            </a:r>
          </a:p>
          <a:p>
            <a:pPr algn="just"/>
            <a:endParaRPr lang="en-GB" dirty="0">
              <a:latin typeface="NTPreCursivefk normal" panose="03000400000000000000" pitchFamily="66" charset="0"/>
              <a:ea typeface="Calibri" panose="020F0502020204030204" pitchFamily="34" charset="0"/>
              <a:cs typeface="Times New Roman" panose="02020603050405020304" pitchFamily="18" charset="0"/>
            </a:endParaRPr>
          </a:p>
          <a:p>
            <a:pPr algn="just"/>
            <a:endParaRPr lang="en-GB" dirty="0">
              <a:effectLst/>
              <a:latin typeface="NTPreCursivefk normal" panose="03000400000000000000" pitchFamily="66" charset="0"/>
              <a:ea typeface="Calibri" panose="020F0502020204030204" pitchFamily="34" charset="0"/>
              <a:cs typeface="Times New Roman" panose="02020603050405020304" pitchFamily="18" charset="0"/>
            </a:endParaRPr>
          </a:p>
          <a:p>
            <a:pPr algn="just"/>
            <a:r>
              <a:rPr lang="en-GB" dirty="0">
                <a:effectLst/>
                <a:latin typeface="NTPreCursivefk" panose="03000400000000000000" pitchFamily="66" charset="0"/>
                <a:ea typeface="Calibri" panose="020F0502020204030204" pitchFamily="34" charset="0"/>
                <a:cs typeface="Times New Roman" panose="02020603050405020304" pitchFamily="18" charset="0"/>
              </a:rPr>
              <a:t>Children will continue to have a school reading book to read at home and will change their books once a week, on a set day. It is vital, that children read during the week, and it is expected that an adult’s signature/comment will be evident a minimum of three days per week. These will be checked regularly by staff; therefore, children </a:t>
            </a:r>
            <a:r>
              <a:rPr lang="en-GB" b="1" u="sng" dirty="0">
                <a:effectLst/>
                <a:latin typeface="NTPreCursivefk" panose="03000400000000000000" pitchFamily="66" charset="0"/>
                <a:ea typeface="Calibri" panose="020F0502020204030204" pitchFamily="34" charset="0"/>
                <a:cs typeface="Times New Roman" panose="02020603050405020304" pitchFamily="18" charset="0"/>
              </a:rPr>
              <a:t>must</a:t>
            </a:r>
            <a:r>
              <a:rPr lang="en-GB" dirty="0">
                <a:effectLst/>
                <a:latin typeface="NTPreCursivefk" panose="03000400000000000000" pitchFamily="66" charset="0"/>
                <a:ea typeface="Calibri" panose="020F0502020204030204" pitchFamily="34" charset="0"/>
                <a:cs typeface="Times New Roman" panose="02020603050405020304" pitchFamily="18" charset="0"/>
              </a:rPr>
              <a:t> have their reading book and record every day. Children will read with an adult in school throughout the week, and where the need is identified, additional reading/phonics intervention will be planned into our daily timetable. </a:t>
            </a:r>
            <a:r>
              <a:rPr lang="en-GB" dirty="0">
                <a:latin typeface="NTPreCursivefk" panose="03000400000000000000" pitchFamily="66" charset="0"/>
                <a:ea typeface="Calibri" panose="020F0502020204030204" pitchFamily="34" charset="0"/>
                <a:cs typeface="Times New Roman" panose="02020603050405020304" pitchFamily="18" charset="0"/>
              </a:rPr>
              <a:t>Those children who did not pass the Year 1 Phonics Screening will be supported throughout this year to re-sit the assessment in June 2024.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GB" dirty="0"/>
          </a:p>
        </p:txBody>
      </p:sp>
      <p:sp>
        <p:nvSpPr>
          <p:cNvPr id="4" name="Title 1">
            <a:extLst>
              <a:ext uri="{FF2B5EF4-FFF2-40B4-BE49-F238E27FC236}">
                <a16:creationId xmlns:a16="http://schemas.microsoft.com/office/drawing/2014/main" id="{D4785DEC-C9FB-C06F-FD34-EB9B41D0D743}"/>
              </a:ext>
            </a:extLst>
          </p:cNvPr>
          <p:cNvSpPr txBox="1">
            <a:spLocks/>
          </p:cNvSpPr>
          <p:nvPr/>
        </p:nvSpPr>
        <p:spPr>
          <a:xfrm>
            <a:off x="155812" y="25265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NTPreCursivefk" panose="03000400000000000000" pitchFamily="66" charset="0"/>
              </a:rPr>
              <a:t>Reading</a:t>
            </a:r>
            <a:endParaRPr lang="en-GB" sz="4800" b="1" dirty="0">
              <a:latin typeface="NTPreCursivefk" panose="03000400000000000000" pitchFamily="66" charset="0"/>
            </a:endParaRPr>
          </a:p>
        </p:txBody>
      </p:sp>
      <p:pic>
        <p:nvPicPr>
          <p:cNvPr id="5" name="Picture 4" descr="Books illustration. Cartoon books. Vector books. 2896415 Vector Art at  Vecteezy">
            <a:extLst>
              <a:ext uri="{FF2B5EF4-FFF2-40B4-BE49-F238E27FC236}">
                <a16:creationId xmlns:a16="http://schemas.microsoft.com/office/drawing/2014/main" id="{13FE5510-D52E-2C3F-4091-F769B6B089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84" t="16784" r="4277" b="18070"/>
          <a:stretch/>
        </p:blipFill>
        <p:spPr bwMode="auto">
          <a:xfrm>
            <a:off x="10372298" y="2526566"/>
            <a:ext cx="1472821" cy="10629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742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DFBB41-D24A-A726-27B4-0E4F036E9BD0}"/>
              </a:ext>
            </a:extLst>
          </p:cNvPr>
          <p:cNvSpPr txBox="1">
            <a:spLocks/>
          </p:cNvSpPr>
          <p:nvPr/>
        </p:nvSpPr>
        <p:spPr>
          <a:xfrm>
            <a:off x="1066800" y="64259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latin typeface="NTPreCursivefk" panose="03000400000000000000" pitchFamily="66" charset="0"/>
              </a:rPr>
              <a:t>Helping At Home</a:t>
            </a:r>
          </a:p>
        </p:txBody>
      </p:sp>
      <p:sp>
        <p:nvSpPr>
          <p:cNvPr id="5" name="Content Placeholder 2">
            <a:extLst>
              <a:ext uri="{FF2B5EF4-FFF2-40B4-BE49-F238E27FC236}">
                <a16:creationId xmlns:a16="http://schemas.microsoft.com/office/drawing/2014/main" id="{14EB100B-9591-CB4A-F903-5194BB83D0A9}"/>
              </a:ext>
            </a:extLst>
          </p:cNvPr>
          <p:cNvSpPr txBox="1">
            <a:spLocks/>
          </p:cNvSpPr>
          <p:nvPr/>
        </p:nvSpPr>
        <p:spPr>
          <a:xfrm>
            <a:off x="1066800" y="2103120"/>
            <a:ext cx="10058400" cy="39319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NTPreCursivefk" panose="03000400000000000000" pitchFamily="66" charset="0"/>
              </a:rPr>
              <a:t>Regular reading and phonics – at least 3 times per week.</a:t>
            </a:r>
          </a:p>
          <a:p>
            <a:r>
              <a:rPr lang="en-GB" dirty="0">
                <a:latin typeface="NTPreCursivefk" panose="03000400000000000000" pitchFamily="66" charset="0"/>
              </a:rPr>
              <a:t>Counting forwards and backwards within 100</a:t>
            </a:r>
          </a:p>
          <a:p>
            <a:r>
              <a:rPr lang="en-GB" dirty="0">
                <a:latin typeface="NTPreCursivefk" panose="03000400000000000000" pitchFamily="66" charset="0"/>
              </a:rPr>
              <a:t>Times tables – 2s, 5s and 10s</a:t>
            </a:r>
          </a:p>
          <a:p>
            <a:r>
              <a:rPr lang="en-GB" dirty="0">
                <a:latin typeface="NTPreCursivefk" panose="03000400000000000000" pitchFamily="66" charset="0"/>
              </a:rPr>
              <a:t>Letter and number formation</a:t>
            </a:r>
          </a:p>
          <a:p>
            <a:r>
              <a:rPr lang="en-GB" dirty="0">
                <a:latin typeface="NTPreCursivefk" panose="03000400000000000000" pitchFamily="66" charset="0"/>
              </a:rPr>
              <a:t>Telling the time</a:t>
            </a:r>
          </a:p>
          <a:p>
            <a:r>
              <a:rPr lang="en-GB" dirty="0">
                <a:latin typeface="NTPreCursivefk" panose="03000400000000000000" pitchFamily="66" charset="0"/>
              </a:rPr>
              <a:t>Recognising and using money</a:t>
            </a:r>
          </a:p>
          <a:p>
            <a:r>
              <a:rPr lang="en-GB" dirty="0">
                <a:latin typeface="NTPreCursivefk" panose="03000400000000000000" pitchFamily="66" charset="0"/>
              </a:rPr>
              <a:t>Cooking &amp; baking (using measurements)</a:t>
            </a:r>
          </a:p>
          <a:p>
            <a:r>
              <a:rPr lang="en-GB" dirty="0">
                <a:latin typeface="NTPreCursivefk" panose="03000400000000000000" pitchFamily="66" charset="0"/>
              </a:rPr>
              <a:t>Get outdoors</a:t>
            </a:r>
          </a:p>
          <a:p>
            <a:r>
              <a:rPr lang="en-GB" dirty="0">
                <a:latin typeface="NTPreCursivefk" panose="03000400000000000000" pitchFamily="66" charset="0"/>
              </a:rPr>
              <a:t>Sleep!</a:t>
            </a:r>
          </a:p>
        </p:txBody>
      </p:sp>
    </p:spTree>
    <p:extLst>
      <p:ext uri="{BB962C8B-B14F-4D97-AF65-F5344CB8AC3E}">
        <p14:creationId xmlns:p14="http://schemas.microsoft.com/office/powerpoint/2010/main" val="251930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456A-64E4-0719-F85F-E4F9CBF5DF37}"/>
              </a:ext>
            </a:extLst>
          </p:cNvPr>
          <p:cNvSpPr>
            <a:spLocks noGrp="1"/>
          </p:cNvSpPr>
          <p:nvPr>
            <p:ph type="title"/>
          </p:nvPr>
        </p:nvSpPr>
        <p:spPr/>
        <p:txBody>
          <a:bodyPr>
            <a:normAutofit/>
          </a:bodyPr>
          <a:lstStyle/>
          <a:p>
            <a:r>
              <a:rPr lang="en-US" sz="4800" b="1" dirty="0">
                <a:latin typeface="NTPreCursivefk" panose="03000400000000000000" pitchFamily="66" charset="0"/>
              </a:rPr>
              <a:t>Uniform</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886C8A61-8DCA-87B9-05DD-32011A910F2E}"/>
              </a:ext>
            </a:extLst>
          </p:cNvPr>
          <p:cNvSpPr>
            <a:spLocks noGrp="1"/>
          </p:cNvSpPr>
          <p:nvPr>
            <p:ph idx="1"/>
          </p:nvPr>
        </p:nvSpPr>
        <p:spPr>
          <a:xfrm>
            <a:off x="305368" y="1451265"/>
            <a:ext cx="11581263" cy="4351338"/>
          </a:xfrm>
        </p:spPr>
        <p:txBody>
          <a:bodyPr>
            <a:noAutofit/>
          </a:bodyPr>
          <a:lstStyle/>
          <a:p>
            <a:pPr algn="just"/>
            <a:r>
              <a:rPr lang="en-GB" sz="2000" dirty="0">
                <a:effectLst/>
                <a:latin typeface="NTPreCursivefk normal" panose="03000400000000000000" pitchFamily="66" charset="0"/>
                <a:ea typeface="Calibri" panose="020F0502020204030204" pitchFamily="34" charset="0"/>
                <a:cs typeface="Times New Roman" panose="02020603050405020304" pitchFamily="18" charset="0"/>
              </a:rPr>
              <a:t>Children should come to school in the appropriate uniform. </a:t>
            </a:r>
            <a:r>
              <a:rPr lang="en-GB" sz="2000" dirty="0">
                <a:latin typeface="NTPreCursivefk" panose="03000400000000000000" pitchFamily="66" charset="0"/>
              </a:rPr>
              <a:t>This consists of: black or grey trousers/shorts/skirt/pinafore; a white polo shirt; a blue cardigan/sweatshirt; and plain black shoes.  We have thought carefully about how to keep our uniform costs manageable for families, but if there are any difficulties with providing uniform, please do let us know as we can support with this.</a:t>
            </a:r>
          </a:p>
          <a:p>
            <a:pPr algn="just"/>
            <a:r>
              <a:rPr lang="en-GB" sz="2000" dirty="0">
                <a:effectLst/>
                <a:latin typeface="NTPreCursivefk normal" panose="03000400000000000000" pitchFamily="66" charset="0"/>
                <a:ea typeface="Calibri" panose="020F0502020204030204" pitchFamily="34" charset="0"/>
                <a:cs typeface="Times New Roman" panose="02020603050405020304" pitchFamily="18" charset="0"/>
              </a:rPr>
              <a:t>Please ensure </a:t>
            </a:r>
            <a:r>
              <a:rPr lang="en-GB" sz="2000" u="sng" dirty="0">
                <a:effectLst/>
                <a:latin typeface="NTPreCursivefk normal" panose="03000400000000000000" pitchFamily="66" charset="0"/>
                <a:ea typeface="Calibri" panose="020F0502020204030204" pitchFamily="34" charset="0"/>
                <a:cs typeface="Times New Roman" panose="02020603050405020304" pitchFamily="18" charset="0"/>
              </a:rPr>
              <a:t>all</a:t>
            </a:r>
            <a:r>
              <a:rPr lang="en-GB" sz="2000" dirty="0">
                <a:effectLst/>
                <a:latin typeface="NTPreCursivefk normal" panose="03000400000000000000" pitchFamily="66" charset="0"/>
                <a:ea typeface="Calibri" panose="020F0502020204030204" pitchFamily="34" charset="0"/>
                <a:cs typeface="Times New Roman" panose="02020603050405020304" pitchFamily="18" charset="0"/>
              </a:rPr>
              <a:t> items of clothing (including shoes and wellies) are clearly labelled as we have so many children wearing the same or similar clothing and it is easy to get muddled. Being labelled will ensure that it will find its way back to you!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sz="2000" dirty="0"/>
          </a:p>
          <a:p>
            <a:pPr marL="0" indent="0">
              <a:buNone/>
            </a:pPr>
            <a:endParaRPr lang="en-GB" sz="2000" dirty="0"/>
          </a:p>
          <a:p>
            <a:pPr algn="just">
              <a:lnSpc>
                <a:spcPct val="115000"/>
              </a:lnSpc>
              <a:spcAft>
                <a:spcPts val="1000"/>
              </a:spcAft>
            </a:pPr>
            <a:r>
              <a:rPr lang="en-GB" sz="2000" dirty="0">
                <a:effectLst/>
                <a:latin typeface="NTPreCursivefk normal" panose="03000400000000000000" pitchFamily="66" charset="0"/>
                <a:ea typeface="Calibri" panose="020F0502020204030204" pitchFamily="34" charset="0"/>
                <a:cs typeface="Times New Roman" panose="02020603050405020304" pitchFamily="18" charset="0"/>
              </a:rPr>
              <a:t>We will also be uploading regular updates to our school Facebook page. If you haven’t joined yet, just search for ‘King Street Primary School – The Home of Active Ted’. We will ensure that we have photographic permission before uploading any photos of the children.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
        <p:nvSpPr>
          <p:cNvPr id="4" name="Title 1">
            <a:extLst>
              <a:ext uri="{FF2B5EF4-FFF2-40B4-BE49-F238E27FC236}">
                <a16:creationId xmlns:a16="http://schemas.microsoft.com/office/drawing/2014/main" id="{AF3A69C4-BD0E-B800-B433-520CF96F4650}"/>
              </a:ext>
            </a:extLst>
          </p:cNvPr>
          <p:cNvSpPr txBox="1">
            <a:spLocks/>
          </p:cNvSpPr>
          <p:nvPr/>
        </p:nvSpPr>
        <p:spPr>
          <a:xfrm>
            <a:off x="619836" y="36790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latin typeface="NTPreCursivefk" panose="03000400000000000000" pitchFamily="66" charset="0"/>
              </a:rPr>
              <a:t>Facebook</a:t>
            </a:r>
            <a:endParaRPr lang="en-GB" sz="4800" b="1" dirty="0">
              <a:latin typeface="NTPreCursivefk" panose="03000400000000000000" pitchFamily="66" charset="0"/>
            </a:endParaRPr>
          </a:p>
        </p:txBody>
      </p:sp>
      <p:pic>
        <p:nvPicPr>
          <p:cNvPr id="5" name="Picture 4" descr="A close up of a sign&#10;&#10;Description automatically generated">
            <a:extLst>
              <a:ext uri="{FF2B5EF4-FFF2-40B4-BE49-F238E27FC236}">
                <a16:creationId xmlns:a16="http://schemas.microsoft.com/office/drawing/2014/main" id="{47DB2961-8499-04EF-A8B6-3815F758E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4207" y="125702"/>
            <a:ext cx="1605182" cy="1325563"/>
          </a:xfrm>
          <a:prstGeom prst="rect">
            <a:avLst/>
          </a:prstGeom>
        </p:spPr>
      </p:pic>
      <p:pic>
        <p:nvPicPr>
          <p:cNvPr id="8194" name="Picture 2" descr="Facebook – log in or sign up">
            <a:extLst>
              <a:ext uri="{FF2B5EF4-FFF2-40B4-BE49-F238E27FC236}">
                <a16:creationId xmlns:a16="http://schemas.microsoft.com/office/drawing/2014/main" id="{AA68AAA8-78EC-8474-AE31-7ADD30998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473" y="3335697"/>
            <a:ext cx="1165514" cy="116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84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1CA55C-202B-56A2-2C3C-7A38A3B98021}"/>
              </a:ext>
            </a:extLst>
          </p:cNvPr>
          <p:cNvSpPr>
            <a:spLocks noGrp="1"/>
          </p:cNvSpPr>
          <p:nvPr>
            <p:ph type="title"/>
          </p:nvPr>
        </p:nvSpPr>
        <p:spPr>
          <a:xfrm>
            <a:off x="335280" y="353570"/>
            <a:ext cx="10058400" cy="938780"/>
          </a:xfrm>
        </p:spPr>
        <p:txBody>
          <a:bodyPr>
            <a:normAutofit/>
          </a:bodyPr>
          <a:lstStyle/>
          <a:p>
            <a:r>
              <a:rPr lang="en-GB" sz="4800" b="1" dirty="0">
                <a:latin typeface="NTPreCursivefk" panose="03000400000000000000" pitchFamily="66" charset="0"/>
              </a:rPr>
              <a:t>Attendance &amp; Lateness</a:t>
            </a:r>
          </a:p>
        </p:txBody>
      </p:sp>
      <p:sp>
        <p:nvSpPr>
          <p:cNvPr id="5" name="Content Placeholder 2">
            <a:extLst>
              <a:ext uri="{FF2B5EF4-FFF2-40B4-BE49-F238E27FC236}">
                <a16:creationId xmlns:a16="http://schemas.microsoft.com/office/drawing/2014/main" id="{0B9D1951-E808-F7C4-5BC4-60381392CDA2}"/>
              </a:ext>
            </a:extLst>
          </p:cNvPr>
          <p:cNvSpPr>
            <a:spLocks noGrp="1"/>
          </p:cNvSpPr>
          <p:nvPr>
            <p:ph idx="1"/>
          </p:nvPr>
        </p:nvSpPr>
        <p:spPr>
          <a:xfrm>
            <a:off x="720762" y="1292350"/>
            <a:ext cx="10929770" cy="4742690"/>
          </a:xfrm>
        </p:spPr>
        <p:txBody>
          <a:bodyPr>
            <a:normAutofit/>
          </a:bodyPr>
          <a:lstStyle/>
          <a:p>
            <a:r>
              <a:rPr lang="en-GB" sz="2400" dirty="0">
                <a:latin typeface="NTPreCursivefk" panose="03000400000000000000" pitchFamily="66" charset="0"/>
              </a:rPr>
              <a:t>Every single day a child is absent = one day of learning lost</a:t>
            </a:r>
          </a:p>
          <a:p>
            <a:r>
              <a:rPr lang="en-GB" sz="2400" dirty="0">
                <a:latin typeface="NTPreCursivefk" panose="03000400000000000000" pitchFamily="66" charset="0"/>
              </a:rPr>
              <a:t>Being at school on time (Early Bird starts at 8.30am) allows your child to feel settled and prepared for their day.</a:t>
            </a:r>
          </a:p>
        </p:txBody>
      </p:sp>
      <p:pic>
        <p:nvPicPr>
          <p:cNvPr id="6" name="Picture 5">
            <a:extLst>
              <a:ext uri="{FF2B5EF4-FFF2-40B4-BE49-F238E27FC236}">
                <a16:creationId xmlns:a16="http://schemas.microsoft.com/office/drawing/2014/main" id="{1439ABBB-1920-F8D7-B615-AE266E5537CC}"/>
              </a:ext>
            </a:extLst>
          </p:cNvPr>
          <p:cNvPicPr>
            <a:picLocks noChangeAspect="1"/>
          </p:cNvPicPr>
          <p:nvPr/>
        </p:nvPicPr>
        <p:blipFill>
          <a:blip r:embed="rId2"/>
          <a:stretch>
            <a:fillRect/>
          </a:stretch>
        </p:blipFill>
        <p:spPr>
          <a:xfrm>
            <a:off x="3226920" y="2738763"/>
            <a:ext cx="5738159" cy="3765667"/>
          </a:xfrm>
          <a:prstGeom prst="rect">
            <a:avLst/>
          </a:prstGeom>
        </p:spPr>
      </p:pic>
    </p:spTree>
    <p:extLst>
      <p:ext uri="{BB962C8B-B14F-4D97-AF65-F5344CB8AC3E}">
        <p14:creationId xmlns:p14="http://schemas.microsoft.com/office/powerpoint/2010/main" val="41012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8392D3-B6E8-4EC7-7778-87276BB80A25}"/>
              </a:ext>
            </a:extLst>
          </p:cNvPr>
          <p:cNvSpPr>
            <a:spLocks noGrp="1"/>
          </p:cNvSpPr>
          <p:nvPr>
            <p:ph type="title"/>
          </p:nvPr>
        </p:nvSpPr>
        <p:spPr>
          <a:xfrm>
            <a:off x="411708" y="342343"/>
            <a:ext cx="10058400" cy="1371600"/>
          </a:xfrm>
        </p:spPr>
        <p:txBody>
          <a:bodyPr>
            <a:normAutofit/>
          </a:bodyPr>
          <a:lstStyle/>
          <a:p>
            <a:r>
              <a:rPr lang="en-GB" sz="4800" b="1" dirty="0">
                <a:latin typeface="NTPreCursivefk" panose="03000400000000000000" pitchFamily="66" charset="0"/>
              </a:rPr>
              <a:t>Contact Information</a:t>
            </a:r>
          </a:p>
        </p:txBody>
      </p:sp>
      <p:sp>
        <p:nvSpPr>
          <p:cNvPr id="5" name="Content Placeholder 2">
            <a:extLst>
              <a:ext uri="{FF2B5EF4-FFF2-40B4-BE49-F238E27FC236}">
                <a16:creationId xmlns:a16="http://schemas.microsoft.com/office/drawing/2014/main" id="{B25F9779-FF35-19BB-E7BF-C61A82210820}"/>
              </a:ext>
            </a:extLst>
          </p:cNvPr>
          <p:cNvSpPr>
            <a:spLocks noGrp="1"/>
          </p:cNvSpPr>
          <p:nvPr>
            <p:ph idx="1"/>
          </p:nvPr>
        </p:nvSpPr>
        <p:spPr>
          <a:xfrm>
            <a:off x="1066800" y="1583140"/>
            <a:ext cx="10058400" cy="4451900"/>
          </a:xfrm>
        </p:spPr>
        <p:txBody>
          <a:bodyPr>
            <a:normAutofit fontScale="92500" lnSpcReduction="10000"/>
          </a:bodyPr>
          <a:lstStyle/>
          <a:p>
            <a:r>
              <a:rPr lang="en-GB" sz="2800" dirty="0">
                <a:latin typeface="NTPreCursivefk" panose="03000400000000000000" pitchFamily="66" charset="0"/>
              </a:rPr>
              <a:t>Teachers are available each morning on the school yard for any concerns or questions.</a:t>
            </a:r>
          </a:p>
          <a:p>
            <a:r>
              <a:rPr lang="en-GB" sz="2800" dirty="0">
                <a:latin typeface="NTPreCursivefk" panose="03000400000000000000" pitchFamily="66" charset="0"/>
              </a:rPr>
              <a:t>If you would prefer to make an appointment, you can do so through the school office.</a:t>
            </a:r>
          </a:p>
          <a:p>
            <a:r>
              <a:rPr lang="en-GB" sz="2800" dirty="0">
                <a:latin typeface="NTPreCursivefk" panose="03000400000000000000" pitchFamily="66" charset="0"/>
              </a:rPr>
              <a:t>Teachers can also be contacted directly via email.  Please be aware, as a school we support a healthy work-life balance and do not expect staff to respond outside of working hours so do be mindful of this!</a:t>
            </a:r>
          </a:p>
          <a:p>
            <a:endParaRPr lang="en-GB" sz="2800" dirty="0">
              <a:latin typeface="NTPreCursivefk" panose="03000400000000000000" pitchFamily="66" charset="0"/>
            </a:endParaRPr>
          </a:p>
          <a:p>
            <a:r>
              <a:rPr lang="en-GB" sz="2800" dirty="0">
                <a:latin typeface="NTPreCursivefk" panose="03000400000000000000" pitchFamily="66" charset="0"/>
                <a:hlinkClick r:id="rId2"/>
              </a:rPr>
              <a:t>i.chazot300@kingstreet.durham.sch.uk</a:t>
            </a:r>
            <a:endParaRPr lang="en-GB" sz="2800" dirty="0">
              <a:latin typeface="NTPreCursivefk" panose="03000400000000000000" pitchFamily="66" charset="0"/>
            </a:endParaRPr>
          </a:p>
          <a:p>
            <a:r>
              <a:rPr lang="en-GB" sz="2800" dirty="0">
                <a:latin typeface="NTPreCursivefk" panose="03000400000000000000" pitchFamily="66" charset="0"/>
                <a:hlinkClick r:id="rId3"/>
              </a:rPr>
              <a:t>j.kane103@kingstreet.durham.sch.uk</a:t>
            </a:r>
            <a:endParaRPr lang="en-GB" sz="2800" dirty="0">
              <a:latin typeface="NTPreCursivefk" panose="03000400000000000000" pitchFamily="66" charset="0"/>
            </a:endParaRPr>
          </a:p>
          <a:p>
            <a:r>
              <a:rPr lang="en-GB" dirty="0">
                <a:latin typeface="NTPreCursivefk" panose="03000400000000000000" pitchFamily="66" charset="0"/>
                <a:hlinkClick r:id="rId4"/>
              </a:rPr>
              <a:t>n.livesley300@kingstreet.durham.sch.uk</a:t>
            </a:r>
            <a:r>
              <a:rPr lang="en-GB" dirty="0">
                <a:latin typeface="NTPreCursivefk" panose="03000400000000000000" pitchFamily="66" charset="0"/>
              </a:rPr>
              <a:t> </a:t>
            </a:r>
            <a:endParaRPr lang="en-GB" sz="2800" dirty="0">
              <a:latin typeface="NTPreCursivefk" panose="03000400000000000000" pitchFamily="66" charset="0"/>
            </a:endParaRPr>
          </a:p>
        </p:txBody>
      </p:sp>
    </p:spTree>
    <p:extLst>
      <p:ext uri="{BB962C8B-B14F-4D97-AF65-F5344CB8AC3E}">
        <p14:creationId xmlns:p14="http://schemas.microsoft.com/office/powerpoint/2010/main" val="425102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6CE6E35-448E-E124-D696-23660CD838FE}"/>
              </a:ext>
            </a:extLst>
          </p:cNvPr>
          <p:cNvSpPr>
            <a:spLocks noGrp="1"/>
          </p:cNvSpPr>
          <p:nvPr>
            <p:ph type="title"/>
          </p:nvPr>
        </p:nvSpPr>
        <p:spPr>
          <a:xfrm>
            <a:off x="838201" y="365125"/>
            <a:ext cx="5393360" cy="1325563"/>
          </a:xfrm>
        </p:spPr>
        <p:txBody>
          <a:bodyPr>
            <a:normAutofit/>
          </a:bodyPr>
          <a:lstStyle/>
          <a:p>
            <a:r>
              <a:rPr lang="en-US" b="1">
                <a:latin typeface="NTPreCursivefk" panose="03000400000000000000" pitchFamily="66" charset="0"/>
              </a:rPr>
              <a:t>Thank you for listening!</a:t>
            </a:r>
            <a:endParaRPr lang="en-GB" b="1">
              <a:latin typeface="NTPreCursivefk" panose="03000400000000000000" pitchFamily="66" charset="0"/>
            </a:endParaRP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6B8E2F-25CE-81E8-E1C7-85FB03DD2CCA}"/>
              </a:ext>
            </a:extLst>
          </p:cNvPr>
          <p:cNvSpPr>
            <a:spLocks noGrp="1"/>
          </p:cNvSpPr>
          <p:nvPr>
            <p:ph idx="1"/>
          </p:nvPr>
        </p:nvSpPr>
        <p:spPr>
          <a:xfrm>
            <a:off x="700508" y="1826760"/>
            <a:ext cx="5393361" cy="4351338"/>
          </a:xfrm>
        </p:spPr>
        <p:txBody>
          <a:bodyPr>
            <a:normAutofit/>
          </a:bodyPr>
          <a:lstStyle/>
          <a:p>
            <a:pPr marL="0" indent="0" algn="ctr">
              <a:buNone/>
            </a:pPr>
            <a:r>
              <a:rPr lang="en-GB" sz="3200" dirty="0">
                <a:latin typeface="NTPreCursivefk normal" panose="03000400000000000000" pitchFamily="66" charset="0"/>
                <a:ea typeface="Calibri" panose="020F0502020204030204" pitchFamily="34" charset="0"/>
                <a:cs typeface="Times New Roman" panose="02020603050405020304" pitchFamily="18" charset="0"/>
              </a:rPr>
              <a:t>We c</a:t>
            </a:r>
            <a:r>
              <a:rPr lang="en-GB" sz="3200" dirty="0">
                <a:effectLst/>
                <a:latin typeface="NTPreCursivefk normal" panose="03000400000000000000" pitchFamily="66" charset="0"/>
                <a:ea typeface="Calibri" panose="020F0502020204030204" pitchFamily="34" charset="0"/>
                <a:cs typeface="Times New Roman" panose="02020603050405020304" pitchFamily="18" charset="0"/>
              </a:rPr>
              <a:t>an’t wait to make more memories over the next academic year.</a:t>
            </a:r>
          </a:p>
          <a:p>
            <a:pPr marL="0" indent="0" algn="ctr">
              <a:buNone/>
            </a:pPr>
            <a:endParaRPr lang="en-GB" sz="3200" dirty="0">
              <a:latin typeface="NTPreCursivefk normal" panose="03000400000000000000" pitchFamily="66" charset="0"/>
              <a:ea typeface="Calibri" panose="020F0502020204030204" pitchFamily="34" charset="0"/>
              <a:cs typeface="Times New Roman" panose="02020603050405020304" pitchFamily="18" charset="0"/>
            </a:endParaRPr>
          </a:p>
          <a:p>
            <a:pPr marL="0" indent="0" algn="ctr">
              <a:buNone/>
            </a:pPr>
            <a:r>
              <a:rPr lang="en-GB" sz="3200" dirty="0">
                <a:effectLst/>
                <a:latin typeface="NTPreCursivefk normal" panose="03000400000000000000" pitchFamily="66" charset="0"/>
                <a:ea typeface="Calibri" panose="020F0502020204030204" pitchFamily="34" charset="0"/>
                <a:cs typeface="Times New Roman" panose="02020603050405020304" pitchFamily="18" charset="0"/>
              </a:rPr>
              <a:t>If you have any questions, please don’t hesitate to ask!</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descr="grin smile">
            <a:extLst>
              <a:ext uri="{FF2B5EF4-FFF2-40B4-BE49-F238E27FC236}">
                <a16:creationId xmlns:a16="http://schemas.microsoft.com/office/drawing/2014/main" id="{42E098FA-AC94-2E37-8789-3C5BD1BBF7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1"/>
          <a:stretch/>
        </p:blipFill>
        <p:spPr bwMode="auto">
          <a:xfrm>
            <a:off x="7660193" y="539678"/>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53640926-AAD7-44D8-BBD7-CCE9431645EC}">
              <a14:shadowObscured xmlns:a14="http://schemas.microsoft.com/office/drawing/2010/main"/>
            </a:ext>
          </a:extLst>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2616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6E34-476B-E6A0-6B65-3A9A3A1503E0}"/>
              </a:ext>
            </a:extLst>
          </p:cNvPr>
          <p:cNvSpPr>
            <a:spLocks noGrp="1"/>
          </p:cNvSpPr>
          <p:nvPr>
            <p:ph type="title"/>
          </p:nvPr>
        </p:nvSpPr>
        <p:spPr/>
        <p:txBody>
          <a:bodyPr>
            <a:normAutofit/>
          </a:bodyPr>
          <a:lstStyle/>
          <a:p>
            <a:r>
              <a:rPr lang="en-US" sz="4800" b="1" dirty="0">
                <a:latin typeface="NTPreCursivefk" panose="03000400000000000000" pitchFamily="66" charset="0"/>
              </a:rPr>
              <a:t>Staff in Year 2</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0CF7DACB-7ED2-91C4-E4F3-ABE60C7F46C0}"/>
              </a:ext>
            </a:extLst>
          </p:cNvPr>
          <p:cNvSpPr>
            <a:spLocks noGrp="1"/>
          </p:cNvSpPr>
          <p:nvPr>
            <p:ph idx="1"/>
          </p:nvPr>
        </p:nvSpPr>
        <p:spPr/>
        <p:txBody>
          <a:bodyPr>
            <a:normAutofit/>
          </a:bodyPr>
          <a:lstStyle/>
          <a:p>
            <a:r>
              <a:rPr lang="en-US" sz="4400" dirty="0">
                <a:latin typeface="NTPreCursivefk" panose="03000400000000000000" pitchFamily="66" charset="0"/>
              </a:rPr>
              <a:t>Miss Chazot</a:t>
            </a:r>
          </a:p>
          <a:p>
            <a:r>
              <a:rPr lang="en-US" sz="4400" dirty="0" err="1">
                <a:latin typeface="NTPreCursivefk" panose="03000400000000000000" pitchFamily="66" charset="0"/>
              </a:rPr>
              <a:t>Mrs</a:t>
            </a:r>
            <a:r>
              <a:rPr lang="en-US" sz="4400" dirty="0">
                <a:latin typeface="NTPreCursivefk" panose="03000400000000000000" pitchFamily="66" charset="0"/>
              </a:rPr>
              <a:t> </a:t>
            </a:r>
            <a:r>
              <a:rPr lang="en-US" sz="4400" dirty="0" err="1">
                <a:latin typeface="NTPreCursivefk" panose="03000400000000000000" pitchFamily="66" charset="0"/>
              </a:rPr>
              <a:t>Gamsby</a:t>
            </a:r>
            <a:endParaRPr lang="en-US" sz="4400" dirty="0">
              <a:latin typeface="NTPreCursivefk" panose="03000400000000000000" pitchFamily="66" charset="0"/>
            </a:endParaRPr>
          </a:p>
          <a:p>
            <a:r>
              <a:rPr lang="en-US" sz="4400" dirty="0" err="1">
                <a:latin typeface="NTPreCursivefk" panose="03000400000000000000" pitchFamily="66" charset="0"/>
              </a:rPr>
              <a:t>Mrs</a:t>
            </a:r>
            <a:r>
              <a:rPr lang="en-US" sz="4400" dirty="0">
                <a:latin typeface="NTPreCursivefk" panose="03000400000000000000" pitchFamily="66" charset="0"/>
              </a:rPr>
              <a:t> Kane (for phonics)</a:t>
            </a:r>
          </a:p>
        </p:txBody>
      </p:sp>
      <p:pic>
        <p:nvPicPr>
          <p:cNvPr id="2050" name="Picture 2" descr="hello sunshine">
            <a:extLst>
              <a:ext uri="{FF2B5EF4-FFF2-40B4-BE49-F238E27FC236}">
                <a16:creationId xmlns:a16="http://schemas.microsoft.com/office/drawing/2014/main" id="{508BAC14-31C5-CAA6-763B-EBFB61F92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195" y="1381266"/>
            <a:ext cx="4095468" cy="409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47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797E-62F5-C5AD-3635-92F28441CB62}"/>
              </a:ext>
            </a:extLst>
          </p:cNvPr>
          <p:cNvSpPr>
            <a:spLocks noGrp="1"/>
          </p:cNvSpPr>
          <p:nvPr>
            <p:ph type="title"/>
          </p:nvPr>
        </p:nvSpPr>
        <p:spPr/>
        <p:txBody>
          <a:bodyPr>
            <a:normAutofit/>
          </a:bodyPr>
          <a:lstStyle/>
          <a:p>
            <a:r>
              <a:rPr lang="en-US" sz="4800" b="1" dirty="0">
                <a:latin typeface="NTPreCursivefk" panose="03000400000000000000" pitchFamily="66" charset="0"/>
              </a:rPr>
              <a:t>All about me</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AC2F687C-E731-E78E-B59C-863CBE623AC5}"/>
              </a:ext>
            </a:extLst>
          </p:cNvPr>
          <p:cNvSpPr>
            <a:spLocks noGrp="1"/>
          </p:cNvSpPr>
          <p:nvPr>
            <p:ph idx="1"/>
          </p:nvPr>
        </p:nvSpPr>
        <p:spPr>
          <a:xfrm>
            <a:off x="374175" y="1542197"/>
            <a:ext cx="8087436" cy="4703005"/>
          </a:xfrm>
        </p:spPr>
        <p:txBody>
          <a:bodyPr>
            <a:normAutofit lnSpcReduction="10000"/>
          </a:bodyPr>
          <a:lstStyle/>
          <a:p>
            <a:r>
              <a:rPr lang="en-US" dirty="0">
                <a:latin typeface="NTPreCursivefk" panose="03000400000000000000" pitchFamily="66" charset="0"/>
              </a:rPr>
              <a:t>I studied Zoology at Durham University, before completing my PGCE.</a:t>
            </a:r>
          </a:p>
          <a:p>
            <a:r>
              <a:rPr lang="en-US" dirty="0">
                <a:latin typeface="NTPreCursivefk" panose="03000400000000000000" pitchFamily="66" charset="0"/>
              </a:rPr>
              <a:t>I worked at Ox Close Primary, before moving to King Street.</a:t>
            </a:r>
          </a:p>
          <a:p>
            <a:r>
              <a:rPr lang="en-US" dirty="0">
                <a:latin typeface="NTPreCursivefk" panose="03000400000000000000" pitchFamily="66" charset="0"/>
              </a:rPr>
              <a:t>This is my 7</a:t>
            </a:r>
            <a:r>
              <a:rPr lang="en-US" baseline="30000" dirty="0">
                <a:latin typeface="NTPreCursivefk" panose="03000400000000000000" pitchFamily="66" charset="0"/>
              </a:rPr>
              <a:t>th</a:t>
            </a:r>
            <a:r>
              <a:rPr lang="en-US" dirty="0">
                <a:latin typeface="NTPreCursivefk" panose="03000400000000000000" pitchFamily="66" charset="0"/>
              </a:rPr>
              <a:t> year at King Street.</a:t>
            </a:r>
          </a:p>
          <a:p>
            <a:r>
              <a:rPr lang="en-US" dirty="0">
                <a:latin typeface="NTPreCursivefk" panose="03000400000000000000" pitchFamily="66" charset="0"/>
              </a:rPr>
              <a:t>I have taught Year 4, Nursery and Year 5, whilst at King Street and taught Year 6 in the past.</a:t>
            </a:r>
          </a:p>
          <a:p>
            <a:r>
              <a:rPr lang="en-US" dirty="0">
                <a:latin typeface="NTPreCursivefk" panose="03000400000000000000" pitchFamily="66" charset="0"/>
              </a:rPr>
              <a:t>I am the school’s Science Lead and Music Lead. </a:t>
            </a:r>
          </a:p>
          <a:p>
            <a:r>
              <a:rPr lang="en-US" dirty="0">
                <a:latin typeface="NTPreCursivefk" panose="03000400000000000000" pitchFamily="66" charset="0"/>
              </a:rPr>
              <a:t>I especially enjoy teaching history, science and reading.</a:t>
            </a:r>
          </a:p>
          <a:p>
            <a:r>
              <a:rPr lang="en-US" dirty="0">
                <a:latin typeface="NTPreCursivefk" panose="03000400000000000000" pitchFamily="66" charset="0"/>
              </a:rPr>
              <a:t>In my spare time, I enjoy baking and performing in amateur dramatics productions. I’m especially looking forward to directing the KS1 Christmas nativity again this year!</a:t>
            </a:r>
          </a:p>
          <a:p>
            <a:endParaRPr lang="en-US" dirty="0">
              <a:latin typeface="NTPreCursivefk" panose="03000400000000000000" pitchFamily="66" charset="0"/>
            </a:endParaRPr>
          </a:p>
          <a:p>
            <a:endParaRPr lang="en-US" dirty="0">
              <a:latin typeface="NTPreCursivefk" panose="03000400000000000000" pitchFamily="66" charset="0"/>
            </a:endParaRPr>
          </a:p>
          <a:p>
            <a:endParaRPr lang="en-GB" dirty="0">
              <a:latin typeface="NTPreCursivefk" panose="03000400000000000000" pitchFamily="66" charset="0"/>
            </a:endParaRPr>
          </a:p>
        </p:txBody>
      </p:sp>
      <p:pic>
        <p:nvPicPr>
          <p:cNvPr id="3074" name="Picture 2" descr="baking">
            <a:extLst>
              <a:ext uri="{FF2B5EF4-FFF2-40B4-BE49-F238E27FC236}">
                <a16:creationId xmlns:a16="http://schemas.microsoft.com/office/drawing/2014/main" id="{1A187BB9-4390-FB61-03F5-1BA783C6F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0206" y="3328944"/>
            <a:ext cx="3354999" cy="33549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tmoji Image">
            <a:extLst>
              <a:ext uri="{FF2B5EF4-FFF2-40B4-BE49-F238E27FC236}">
                <a16:creationId xmlns:a16="http://schemas.microsoft.com/office/drawing/2014/main" id="{C3183F1E-FA9A-49F9-F5FF-9BD46EC9D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0206" y="-356335"/>
            <a:ext cx="3797063" cy="379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9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A594-B6A1-5E07-E39B-00466DEFEABC}"/>
              </a:ext>
            </a:extLst>
          </p:cNvPr>
          <p:cNvSpPr>
            <a:spLocks noGrp="1"/>
          </p:cNvSpPr>
          <p:nvPr>
            <p:ph type="title"/>
          </p:nvPr>
        </p:nvSpPr>
        <p:spPr>
          <a:xfrm>
            <a:off x="545910" y="26040"/>
            <a:ext cx="10515600" cy="806474"/>
          </a:xfrm>
        </p:spPr>
        <p:txBody>
          <a:bodyPr>
            <a:normAutofit/>
          </a:bodyPr>
          <a:lstStyle/>
          <a:p>
            <a:r>
              <a:rPr lang="en-US" sz="4800" b="1" dirty="0">
                <a:latin typeface="NTPreCursivefk" panose="03000400000000000000" pitchFamily="66" charset="0"/>
              </a:rPr>
              <a:t>Our Learning</a:t>
            </a:r>
            <a:endParaRPr lang="en-GB" sz="4800" b="1" dirty="0">
              <a:latin typeface="NTPreCursivefk" panose="03000400000000000000" pitchFamily="66" charset="0"/>
            </a:endParaRPr>
          </a:p>
        </p:txBody>
      </p:sp>
      <p:pic>
        <p:nvPicPr>
          <p:cNvPr id="4" name="Picture 3">
            <a:extLst>
              <a:ext uri="{FF2B5EF4-FFF2-40B4-BE49-F238E27FC236}">
                <a16:creationId xmlns:a16="http://schemas.microsoft.com/office/drawing/2014/main" id="{2665F7C7-FE6F-CB74-3EA5-BBF0AD6AB999}"/>
              </a:ext>
            </a:extLst>
          </p:cNvPr>
          <p:cNvPicPr>
            <a:picLocks noChangeAspect="1"/>
          </p:cNvPicPr>
          <p:nvPr/>
        </p:nvPicPr>
        <p:blipFill>
          <a:blip r:embed="rId2"/>
          <a:stretch>
            <a:fillRect/>
          </a:stretch>
        </p:blipFill>
        <p:spPr>
          <a:xfrm>
            <a:off x="152037" y="638317"/>
            <a:ext cx="5419725" cy="4762500"/>
          </a:xfrm>
          <a:prstGeom prst="rect">
            <a:avLst/>
          </a:prstGeom>
        </p:spPr>
      </p:pic>
      <p:pic>
        <p:nvPicPr>
          <p:cNvPr id="6" name="Picture 5">
            <a:extLst>
              <a:ext uri="{FF2B5EF4-FFF2-40B4-BE49-F238E27FC236}">
                <a16:creationId xmlns:a16="http://schemas.microsoft.com/office/drawing/2014/main" id="{950BB3F6-A20C-467F-F82C-059043665AFF}"/>
              </a:ext>
            </a:extLst>
          </p:cNvPr>
          <p:cNvPicPr>
            <a:picLocks noChangeAspect="1"/>
          </p:cNvPicPr>
          <p:nvPr/>
        </p:nvPicPr>
        <p:blipFill>
          <a:blip r:embed="rId3"/>
          <a:stretch>
            <a:fillRect/>
          </a:stretch>
        </p:blipFill>
        <p:spPr>
          <a:xfrm>
            <a:off x="152036" y="5391150"/>
            <a:ext cx="5419725" cy="1466850"/>
          </a:xfrm>
          <a:prstGeom prst="rect">
            <a:avLst/>
          </a:prstGeom>
        </p:spPr>
      </p:pic>
      <p:pic>
        <p:nvPicPr>
          <p:cNvPr id="10" name="Picture 9">
            <a:extLst>
              <a:ext uri="{FF2B5EF4-FFF2-40B4-BE49-F238E27FC236}">
                <a16:creationId xmlns:a16="http://schemas.microsoft.com/office/drawing/2014/main" id="{CCB774D0-830A-ED87-436D-D6FDE3E74691}"/>
              </a:ext>
            </a:extLst>
          </p:cNvPr>
          <p:cNvPicPr>
            <a:picLocks noChangeAspect="1"/>
          </p:cNvPicPr>
          <p:nvPr/>
        </p:nvPicPr>
        <p:blipFill>
          <a:blip r:embed="rId4"/>
          <a:stretch>
            <a:fillRect/>
          </a:stretch>
        </p:blipFill>
        <p:spPr>
          <a:xfrm>
            <a:off x="5965635" y="638317"/>
            <a:ext cx="5476875" cy="1038225"/>
          </a:xfrm>
          <a:prstGeom prst="rect">
            <a:avLst/>
          </a:prstGeom>
        </p:spPr>
      </p:pic>
      <p:pic>
        <p:nvPicPr>
          <p:cNvPr id="13" name="Picture 12">
            <a:extLst>
              <a:ext uri="{FF2B5EF4-FFF2-40B4-BE49-F238E27FC236}">
                <a16:creationId xmlns:a16="http://schemas.microsoft.com/office/drawing/2014/main" id="{2361E72A-9C3D-00CF-D510-87299201DB03}"/>
              </a:ext>
            </a:extLst>
          </p:cNvPr>
          <p:cNvPicPr>
            <a:picLocks noChangeAspect="1"/>
          </p:cNvPicPr>
          <p:nvPr/>
        </p:nvPicPr>
        <p:blipFill>
          <a:blip r:embed="rId5"/>
          <a:stretch>
            <a:fillRect/>
          </a:stretch>
        </p:blipFill>
        <p:spPr>
          <a:xfrm>
            <a:off x="5965634" y="1600698"/>
            <a:ext cx="5410200" cy="4448175"/>
          </a:xfrm>
          <a:prstGeom prst="rect">
            <a:avLst/>
          </a:prstGeom>
        </p:spPr>
      </p:pic>
    </p:spTree>
    <p:extLst>
      <p:ext uri="{BB962C8B-B14F-4D97-AF65-F5344CB8AC3E}">
        <p14:creationId xmlns:p14="http://schemas.microsoft.com/office/powerpoint/2010/main" val="292317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9740-29D6-D196-D776-198BCA61288A}"/>
              </a:ext>
            </a:extLst>
          </p:cNvPr>
          <p:cNvSpPr>
            <a:spLocks noGrp="1"/>
          </p:cNvSpPr>
          <p:nvPr>
            <p:ph type="title"/>
          </p:nvPr>
        </p:nvSpPr>
        <p:spPr>
          <a:xfrm>
            <a:off x="742666" y="232387"/>
            <a:ext cx="10515600" cy="1325563"/>
          </a:xfrm>
        </p:spPr>
        <p:txBody>
          <a:bodyPr>
            <a:normAutofit/>
          </a:bodyPr>
          <a:lstStyle/>
          <a:p>
            <a:r>
              <a:rPr lang="en-US" sz="4800" b="1" dirty="0">
                <a:latin typeface="NTPreCursivefk" panose="03000400000000000000" pitchFamily="66" charset="0"/>
              </a:rPr>
              <a:t>Our weekly timetable</a:t>
            </a:r>
            <a:endParaRPr lang="en-GB" sz="4800" b="1" dirty="0">
              <a:latin typeface="NTPreCursivefk" panose="03000400000000000000" pitchFamily="66" charset="0"/>
            </a:endParaRPr>
          </a:p>
        </p:txBody>
      </p:sp>
      <p:pic>
        <p:nvPicPr>
          <p:cNvPr id="4" name="Picture 3">
            <a:extLst>
              <a:ext uri="{FF2B5EF4-FFF2-40B4-BE49-F238E27FC236}">
                <a16:creationId xmlns:a16="http://schemas.microsoft.com/office/drawing/2014/main" id="{FDA5DC15-366E-E740-6957-01736183432E}"/>
              </a:ext>
            </a:extLst>
          </p:cNvPr>
          <p:cNvPicPr>
            <a:picLocks noChangeAspect="1"/>
          </p:cNvPicPr>
          <p:nvPr/>
        </p:nvPicPr>
        <p:blipFill>
          <a:blip r:embed="rId2"/>
          <a:stretch>
            <a:fillRect/>
          </a:stretch>
        </p:blipFill>
        <p:spPr>
          <a:xfrm>
            <a:off x="1318856" y="1120291"/>
            <a:ext cx="8985203" cy="5505322"/>
          </a:xfrm>
          <a:prstGeom prst="rect">
            <a:avLst/>
          </a:prstGeom>
        </p:spPr>
      </p:pic>
    </p:spTree>
    <p:extLst>
      <p:ext uri="{BB962C8B-B14F-4D97-AF65-F5344CB8AC3E}">
        <p14:creationId xmlns:p14="http://schemas.microsoft.com/office/powerpoint/2010/main" val="26547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E7B3-69B5-0FB5-17E0-998B47FE666F}"/>
              </a:ext>
            </a:extLst>
          </p:cNvPr>
          <p:cNvSpPr>
            <a:spLocks noGrp="1"/>
          </p:cNvSpPr>
          <p:nvPr>
            <p:ph type="title"/>
          </p:nvPr>
        </p:nvSpPr>
        <p:spPr/>
        <p:txBody>
          <a:bodyPr>
            <a:normAutofit/>
          </a:bodyPr>
          <a:lstStyle/>
          <a:p>
            <a:r>
              <a:rPr lang="en-US" sz="4800" b="1" dirty="0">
                <a:latin typeface="NTPreCursivefk" panose="03000400000000000000" pitchFamily="66" charset="0"/>
              </a:rPr>
              <a:t>PE</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92DC9AF0-0E89-BF54-D625-D37CDAD0412E}"/>
              </a:ext>
            </a:extLst>
          </p:cNvPr>
          <p:cNvSpPr>
            <a:spLocks noGrp="1"/>
          </p:cNvSpPr>
          <p:nvPr>
            <p:ph idx="1"/>
          </p:nvPr>
        </p:nvSpPr>
        <p:spPr>
          <a:xfrm>
            <a:off x="360528" y="1498077"/>
            <a:ext cx="7486935" cy="4994797"/>
          </a:xfrm>
        </p:spPr>
        <p:txBody>
          <a:bodyPr>
            <a:normAutofit lnSpcReduction="10000"/>
          </a:bodyPr>
          <a:lstStyle/>
          <a:p>
            <a:pPr algn="just">
              <a:lnSpc>
                <a:spcPct val="115000"/>
              </a:lnSpc>
              <a:spcAft>
                <a:spcPts val="1000"/>
              </a:spcAft>
            </a:pPr>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During the autumn term, we will have PE lessons twice a week, usually on </a:t>
            </a:r>
            <a:r>
              <a:rPr lang="en-GB" sz="2400" dirty="0">
                <a:latin typeface="NTPreCursivefk normal" panose="03000400000000000000" pitchFamily="66" charset="0"/>
                <a:ea typeface="Calibri" panose="020F0502020204030204" pitchFamily="34" charset="0"/>
                <a:cs typeface="Times New Roman" panose="02020603050405020304" pitchFamily="18" charset="0"/>
              </a:rPr>
              <a:t>Monday</a:t>
            </a:r>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 afternoons and Friday mornings.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PE kits, comprising of either a white or house coloured t-shirt, b</a:t>
            </a:r>
            <a:r>
              <a:rPr lang="en-GB" sz="2400" dirty="0">
                <a:effectLst/>
                <a:latin typeface="NTPreCursivefk" panose="03000400000000000000" pitchFamily="66" charset="0"/>
                <a:ea typeface="Calibri" panose="020F0502020204030204" pitchFamily="34" charset="0"/>
                <a:cs typeface="Arial" panose="020B0604020202020204" pitchFamily="34" charset="0"/>
              </a:rPr>
              <a:t>lack shorts/leggings/jogging bottoms and sensible trainers </a:t>
            </a:r>
            <a:r>
              <a:rPr lang="en-GB" sz="2400" dirty="0">
                <a:effectLst/>
                <a:latin typeface="NTPreCursivefk" panose="03000400000000000000" pitchFamily="66" charset="0"/>
                <a:ea typeface="Calibri" panose="020F0502020204030204" pitchFamily="34" charset="0"/>
                <a:cs typeface="Times New Roman" panose="02020603050405020304" pitchFamily="18" charset="0"/>
              </a:rPr>
              <a:t>must be present from Monday each week and will be sent home for cleaning each Friday. As PE lessons may be outdoors, please ensure your child has warm, weather-appropriate PE kit. Any ear piercings must be removed or covered on PE days. As staff are not permitted to help children do so, please ensure earrings are removed at home, before school on these days. </a:t>
            </a:r>
          </a:p>
          <a:p>
            <a:pPr algn="just">
              <a:lnSpc>
                <a:spcPct val="115000"/>
              </a:lnSpc>
              <a:spcAft>
                <a:spcPts val="1000"/>
              </a:spcAft>
            </a:pPr>
            <a:r>
              <a:rPr lang="en-GB" sz="2400" dirty="0">
                <a:latin typeface="NTPreCursivefk" panose="03000400000000000000" pitchFamily="66" charset="0"/>
                <a:ea typeface="Calibri" panose="020F0502020204030204" pitchFamily="34" charset="0"/>
                <a:cs typeface="Times New Roman" panose="02020603050405020304" pitchFamily="18" charset="0"/>
              </a:rPr>
              <a:t>Our first PE topics will be dance and fundamental skills.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3600" dirty="0"/>
          </a:p>
        </p:txBody>
      </p:sp>
      <p:pic>
        <p:nvPicPr>
          <p:cNvPr id="4098" name="Picture 2" descr="Bitmoji Image">
            <a:extLst>
              <a:ext uri="{FF2B5EF4-FFF2-40B4-BE49-F238E27FC236}">
                <a16:creationId xmlns:a16="http://schemas.microsoft.com/office/drawing/2014/main" id="{D0EC62C8-0BE9-C630-24F0-FF2186655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387" y="718137"/>
            <a:ext cx="4856613" cy="485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B98B-D089-8B33-D2C6-5877F573829C}"/>
              </a:ext>
            </a:extLst>
          </p:cNvPr>
          <p:cNvSpPr>
            <a:spLocks noGrp="1"/>
          </p:cNvSpPr>
          <p:nvPr>
            <p:ph type="title"/>
          </p:nvPr>
        </p:nvSpPr>
        <p:spPr>
          <a:xfrm>
            <a:off x="210403" y="0"/>
            <a:ext cx="10515600" cy="822230"/>
          </a:xfrm>
        </p:spPr>
        <p:txBody>
          <a:bodyPr>
            <a:normAutofit/>
          </a:bodyPr>
          <a:lstStyle/>
          <a:p>
            <a:r>
              <a:rPr lang="en-US" sz="4800" b="1" dirty="0">
                <a:latin typeface="NTPreCursivefk" panose="03000400000000000000" pitchFamily="66" charset="0"/>
              </a:rPr>
              <a:t>Our daily routine</a:t>
            </a:r>
            <a:endParaRPr lang="en-GB" sz="4800" b="1" dirty="0">
              <a:latin typeface="NTPreCursivefk" panose="03000400000000000000" pitchFamily="66" charset="0"/>
            </a:endParaRPr>
          </a:p>
        </p:txBody>
      </p:sp>
      <p:sp>
        <p:nvSpPr>
          <p:cNvPr id="4" name="TextBox 3">
            <a:extLst>
              <a:ext uri="{FF2B5EF4-FFF2-40B4-BE49-F238E27FC236}">
                <a16:creationId xmlns:a16="http://schemas.microsoft.com/office/drawing/2014/main" id="{74DA96FA-977F-5025-1114-9279D784465C}"/>
              </a:ext>
            </a:extLst>
          </p:cNvPr>
          <p:cNvSpPr txBox="1"/>
          <p:nvPr/>
        </p:nvSpPr>
        <p:spPr>
          <a:xfrm>
            <a:off x="322997" y="864133"/>
            <a:ext cx="11658600" cy="6367897"/>
          </a:xfrm>
          <a:prstGeom prst="rect">
            <a:avLst/>
          </a:prstGeom>
          <a:noFill/>
        </p:spPr>
        <p:txBody>
          <a:bodyPr wrap="square" rtlCol="0">
            <a:spAutoFit/>
          </a:bodyPr>
          <a:lstStyle/>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Our Year 2 children enter school via the main yard door, from 8.30am. If you have any messages, I will be available outside this door between 8.30 and </a:t>
            </a:r>
            <a:r>
              <a:rPr lang="en-GB" sz="2400" dirty="0">
                <a:latin typeface="NTPreCursivefk" panose="03000400000000000000" pitchFamily="66" charset="0"/>
                <a:ea typeface="Calibri" panose="020F0502020204030204" pitchFamily="34" charset="0"/>
                <a:cs typeface="Times New Roman" panose="02020603050405020304" pitchFamily="18" charset="0"/>
              </a:rPr>
              <a:t>8.45</a:t>
            </a:r>
            <a:r>
              <a:rPr lang="en-GB" sz="2400" dirty="0">
                <a:effectLst/>
                <a:latin typeface="NTPreCursivefk" panose="03000400000000000000" pitchFamily="66" charset="0"/>
                <a:ea typeface="Calibri" panose="020F0502020204030204" pitchFamily="34" charset="0"/>
                <a:cs typeface="Times New Roman" panose="02020603050405020304" pitchFamily="18" charset="0"/>
              </a:rPr>
              <a:t>am, when the door is locked. At the end of the school day, pupils will leave via the same door at 3.15pm, accompanied by the Year 2 staff. Please wait in the Main Yard, where we will ensure your child can see you and we will pass on any messages from the day.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The register will be taken at 8.45am, however, I’d like to take this opportunity to emphasise the importance of children arriving at our flexible arrival time from 8.30am, as much vital learning takes part during our Early Bird sessions. </a:t>
            </a:r>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After registration, we like to have a bit of a dance to wake ourselves up, before our daily phonics session. After this, all children will discover the maths and English focus of the day. Children will usually work in small groups to complete tasks, with adult support, where needed.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Whilst not completing a focused task, children will have the freedom to choose activities in the classroom environment; we believe that it is so important to continue ‘continuous provision’ all the way through Key Stage 1 and have areas such as: blocks, construction, independent writing and reading, in order for every child to feel valued and successful.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426680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F012C-6ABB-2187-E3F6-D5CF666DC61A}"/>
              </a:ext>
            </a:extLst>
          </p:cNvPr>
          <p:cNvSpPr>
            <a:spLocks noGrp="1"/>
          </p:cNvSpPr>
          <p:nvPr>
            <p:ph type="title"/>
          </p:nvPr>
        </p:nvSpPr>
        <p:spPr>
          <a:xfrm>
            <a:off x="439003" y="289242"/>
            <a:ext cx="10058400" cy="981811"/>
          </a:xfrm>
        </p:spPr>
        <p:txBody>
          <a:bodyPr>
            <a:normAutofit/>
          </a:bodyPr>
          <a:lstStyle/>
          <a:p>
            <a:r>
              <a:rPr lang="en-GB" sz="4800" b="1" dirty="0">
                <a:latin typeface="NTPreCursivefk" panose="03000400000000000000" pitchFamily="66" charset="0"/>
              </a:rPr>
              <a:t>Expectations of Behaviour &amp; Gem Powers</a:t>
            </a:r>
          </a:p>
        </p:txBody>
      </p:sp>
      <p:sp>
        <p:nvSpPr>
          <p:cNvPr id="5" name="Content Placeholder 2">
            <a:extLst>
              <a:ext uri="{FF2B5EF4-FFF2-40B4-BE49-F238E27FC236}">
                <a16:creationId xmlns:a16="http://schemas.microsoft.com/office/drawing/2014/main" id="{DD059AED-D59F-C4B1-6DA4-12FC8E7DE8EC}"/>
              </a:ext>
            </a:extLst>
          </p:cNvPr>
          <p:cNvSpPr>
            <a:spLocks noGrp="1"/>
          </p:cNvSpPr>
          <p:nvPr>
            <p:ph idx="1"/>
          </p:nvPr>
        </p:nvSpPr>
        <p:spPr>
          <a:xfrm>
            <a:off x="742278" y="1484555"/>
            <a:ext cx="10725374" cy="4550485"/>
          </a:xfrm>
        </p:spPr>
        <p:txBody>
          <a:bodyPr>
            <a:normAutofit/>
          </a:bodyPr>
          <a:lstStyle/>
          <a:p>
            <a:r>
              <a:rPr lang="en-GB" sz="2400" dirty="0">
                <a:latin typeface="NTPreCursivefk" panose="03000400000000000000" pitchFamily="66" charset="0"/>
              </a:rPr>
              <a:t>We have high expectations of our children, encouraging kindness, focus and self-regulation.</a:t>
            </a:r>
          </a:p>
          <a:p>
            <a:r>
              <a:rPr lang="en-GB" sz="2400" dirty="0">
                <a:latin typeface="NTPreCursivefk" panose="03000400000000000000" pitchFamily="66" charset="0"/>
              </a:rPr>
              <a:t>Visitors and members of the public always comment on the excellent behaviour of the children!</a:t>
            </a:r>
          </a:p>
          <a:p>
            <a:r>
              <a:rPr lang="en-GB" sz="2400" dirty="0">
                <a:latin typeface="NTPreCursivefk" panose="03000400000000000000" pitchFamily="66" charset="0"/>
              </a:rPr>
              <a:t>We encourage this through our Gem Powers:</a:t>
            </a:r>
          </a:p>
        </p:txBody>
      </p:sp>
      <p:pic>
        <p:nvPicPr>
          <p:cNvPr id="6" name="Picture 5">
            <a:extLst>
              <a:ext uri="{FF2B5EF4-FFF2-40B4-BE49-F238E27FC236}">
                <a16:creationId xmlns:a16="http://schemas.microsoft.com/office/drawing/2014/main" id="{0623FFB8-19BE-8FC9-C306-3EE398DBEA28}"/>
              </a:ext>
            </a:extLst>
          </p:cNvPr>
          <p:cNvPicPr>
            <a:picLocks noChangeAspect="1"/>
          </p:cNvPicPr>
          <p:nvPr/>
        </p:nvPicPr>
        <p:blipFill>
          <a:blip r:embed="rId2"/>
          <a:stretch>
            <a:fillRect/>
          </a:stretch>
        </p:blipFill>
        <p:spPr>
          <a:xfrm>
            <a:off x="2720340" y="2962415"/>
            <a:ext cx="5885778" cy="2885746"/>
          </a:xfrm>
          <a:prstGeom prst="rect">
            <a:avLst/>
          </a:prstGeom>
        </p:spPr>
      </p:pic>
      <p:sp>
        <p:nvSpPr>
          <p:cNvPr id="7" name="TextBox 6">
            <a:extLst>
              <a:ext uri="{FF2B5EF4-FFF2-40B4-BE49-F238E27FC236}">
                <a16:creationId xmlns:a16="http://schemas.microsoft.com/office/drawing/2014/main" id="{B6F402E7-4810-F80C-FF94-6317F9901114}"/>
              </a:ext>
            </a:extLst>
          </p:cNvPr>
          <p:cNvSpPr txBox="1"/>
          <p:nvPr/>
        </p:nvSpPr>
        <p:spPr>
          <a:xfrm>
            <a:off x="2807745" y="4041531"/>
            <a:ext cx="2420471" cy="523220"/>
          </a:xfrm>
          <a:prstGeom prst="rect">
            <a:avLst/>
          </a:prstGeom>
          <a:noFill/>
        </p:spPr>
        <p:txBody>
          <a:bodyPr wrap="square" rtlCol="0">
            <a:spAutoFit/>
          </a:bodyPr>
          <a:lstStyle/>
          <a:p>
            <a:r>
              <a:rPr lang="en-GB" sz="2800" dirty="0">
                <a:latin typeface="NTPreCursivefk" panose="03000400000000000000" pitchFamily="66" charset="0"/>
              </a:rPr>
              <a:t>Being responsible</a:t>
            </a:r>
          </a:p>
        </p:txBody>
      </p:sp>
      <p:sp>
        <p:nvSpPr>
          <p:cNvPr id="8" name="TextBox 7">
            <a:extLst>
              <a:ext uri="{FF2B5EF4-FFF2-40B4-BE49-F238E27FC236}">
                <a16:creationId xmlns:a16="http://schemas.microsoft.com/office/drawing/2014/main" id="{CD523F9B-6301-AAE2-DB87-AE7CB0F252C2}"/>
              </a:ext>
            </a:extLst>
          </p:cNvPr>
          <p:cNvSpPr txBox="1"/>
          <p:nvPr/>
        </p:nvSpPr>
        <p:spPr>
          <a:xfrm>
            <a:off x="4894729" y="2786686"/>
            <a:ext cx="2420471" cy="523220"/>
          </a:xfrm>
          <a:prstGeom prst="rect">
            <a:avLst/>
          </a:prstGeom>
          <a:noFill/>
        </p:spPr>
        <p:txBody>
          <a:bodyPr wrap="square" rtlCol="0">
            <a:spAutoFit/>
          </a:bodyPr>
          <a:lstStyle/>
          <a:p>
            <a:r>
              <a:rPr lang="en-GB" sz="2800" dirty="0">
                <a:solidFill>
                  <a:srgbClr val="FF0000"/>
                </a:solidFill>
                <a:latin typeface="NTPreCursivefk" panose="03000400000000000000" pitchFamily="66" charset="0"/>
              </a:rPr>
              <a:t>Being kind</a:t>
            </a:r>
          </a:p>
        </p:txBody>
      </p:sp>
      <p:sp>
        <p:nvSpPr>
          <p:cNvPr id="9" name="TextBox 8">
            <a:extLst>
              <a:ext uri="{FF2B5EF4-FFF2-40B4-BE49-F238E27FC236}">
                <a16:creationId xmlns:a16="http://schemas.microsoft.com/office/drawing/2014/main" id="{E5616707-10AF-DA2C-B576-465E16535F87}"/>
              </a:ext>
            </a:extLst>
          </p:cNvPr>
          <p:cNvSpPr txBox="1"/>
          <p:nvPr/>
        </p:nvSpPr>
        <p:spPr>
          <a:xfrm>
            <a:off x="6728908" y="4027429"/>
            <a:ext cx="2420471" cy="523220"/>
          </a:xfrm>
          <a:prstGeom prst="rect">
            <a:avLst/>
          </a:prstGeom>
          <a:noFill/>
        </p:spPr>
        <p:txBody>
          <a:bodyPr wrap="square" rtlCol="0">
            <a:spAutoFit/>
          </a:bodyPr>
          <a:lstStyle/>
          <a:p>
            <a:r>
              <a:rPr lang="en-GB" sz="2800" dirty="0">
                <a:solidFill>
                  <a:srgbClr val="00B050"/>
                </a:solidFill>
                <a:latin typeface="NTPreCursivefk" panose="03000400000000000000" pitchFamily="66" charset="0"/>
              </a:rPr>
              <a:t>Being resilient</a:t>
            </a:r>
          </a:p>
        </p:txBody>
      </p:sp>
      <p:sp>
        <p:nvSpPr>
          <p:cNvPr id="10" name="TextBox 9">
            <a:extLst>
              <a:ext uri="{FF2B5EF4-FFF2-40B4-BE49-F238E27FC236}">
                <a16:creationId xmlns:a16="http://schemas.microsoft.com/office/drawing/2014/main" id="{8639D9F3-F36F-464C-7625-F2136C1EF8B9}"/>
              </a:ext>
            </a:extLst>
          </p:cNvPr>
          <p:cNvSpPr txBox="1"/>
          <p:nvPr/>
        </p:nvSpPr>
        <p:spPr>
          <a:xfrm>
            <a:off x="6868757" y="5324941"/>
            <a:ext cx="2420471" cy="523220"/>
          </a:xfrm>
          <a:prstGeom prst="rect">
            <a:avLst/>
          </a:prstGeom>
          <a:noFill/>
        </p:spPr>
        <p:txBody>
          <a:bodyPr wrap="square" rtlCol="0">
            <a:spAutoFit/>
          </a:bodyPr>
          <a:lstStyle/>
          <a:p>
            <a:r>
              <a:rPr lang="en-GB" sz="2800" dirty="0">
                <a:solidFill>
                  <a:srgbClr val="FFC000"/>
                </a:solidFill>
                <a:latin typeface="NTPreCursivefk" panose="03000400000000000000" pitchFamily="66" charset="0"/>
              </a:rPr>
              <a:t>Collaborating</a:t>
            </a:r>
          </a:p>
        </p:txBody>
      </p:sp>
      <p:sp>
        <p:nvSpPr>
          <p:cNvPr id="11" name="TextBox 10">
            <a:extLst>
              <a:ext uri="{FF2B5EF4-FFF2-40B4-BE49-F238E27FC236}">
                <a16:creationId xmlns:a16="http://schemas.microsoft.com/office/drawing/2014/main" id="{6BA693D1-71E8-6787-68A8-36EDD73051B9}"/>
              </a:ext>
            </a:extLst>
          </p:cNvPr>
          <p:cNvSpPr txBox="1"/>
          <p:nvPr/>
        </p:nvSpPr>
        <p:spPr>
          <a:xfrm>
            <a:off x="4885764" y="4240931"/>
            <a:ext cx="2420471" cy="523220"/>
          </a:xfrm>
          <a:prstGeom prst="rect">
            <a:avLst/>
          </a:prstGeom>
          <a:noFill/>
        </p:spPr>
        <p:txBody>
          <a:bodyPr wrap="square" rtlCol="0">
            <a:spAutoFit/>
          </a:bodyPr>
          <a:lstStyle/>
          <a:p>
            <a:r>
              <a:rPr lang="en-GB" sz="2800" dirty="0">
                <a:solidFill>
                  <a:srgbClr val="7030A0"/>
                </a:solidFill>
                <a:latin typeface="NTPreCursivefk" panose="03000400000000000000" pitchFamily="66" charset="0"/>
              </a:rPr>
              <a:t>Co-operating</a:t>
            </a:r>
          </a:p>
        </p:txBody>
      </p:sp>
      <p:sp>
        <p:nvSpPr>
          <p:cNvPr id="12" name="TextBox 11">
            <a:extLst>
              <a:ext uri="{FF2B5EF4-FFF2-40B4-BE49-F238E27FC236}">
                <a16:creationId xmlns:a16="http://schemas.microsoft.com/office/drawing/2014/main" id="{978C5F8C-F5AE-4F7B-C4B8-76C48D7FC32C}"/>
              </a:ext>
            </a:extLst>
          </p:cNvPr>
          <p:cNvSpPr txBox="1"/>
          <p:nvPr/>
        </p:nvSpPr>
        <p:spPr>
          <a:xfrm>
            <a:off x="3242758" y="5504016"/>
            <a:ext cx="2420471" cy="523220"/>
          </a:xfrm>
          <a:prstGeom prst="rect">
            <a:avLst/>
          </a:prstGeom>
          <a:noFill/>
        </p:spPr>
        <p:txBody>
          <a:bodyPr wrap="square" rtlCol="0">
            <a:spAutoFit/>
          </a:bodyPr>
          <a:lstStyle/>
          <a:p>
            <a:r>
              <a:rPr lang="en-GB" sz="2800" dirty="0">
                <a:solidFill>
                  <a:srgbClr val="0070C0"/>
                </a:solidFill>
                <a:latin typeface="NTPreCursivefk" panose="03000400000000000000" pitchFamily="66" charset="0"/>
              </a:rPr>
              <a:t>Focusing</a:t>
            </a:r>
          </a:p>
        </p:txBody>
      </p:sp>
    </p:spTree>
    <p:extLst>
      <p:ext uri="{BB962C8B-B14F-4D97-AF65-F5344CB8AC3E}">
        <p14:creationId xmlns:p14="http://schemas.microsoft.com/office/powerpoint/2010/main" val="76476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7856-7A4F-3024-D382-D7BCAC9651E9}"/>
              </a:ext>
            </a:extLst>
          </p:cNvPr>
          <p:cNvSpPr>
            <a:spLocks noGrp="1"/>
          </p:cNvSpPr>
          <p:nvPr>
            <p:ph type="title"/>
          </p:nvPr>
        </p:nvSpPr>
        <p:spPr/>
        <p:txBody>
          <a:bodyPr>
            <a:normAutofit/>
          </a:bodyPr>
          <a:lstStyle/>
          <a:p>
            <a:r>
              <a:rPr lang="en-US" sz="4800" b="1" dirty="0">
                <a:latin typeface="NTPreCursivefk" panose="03000400000000000000" pitchFamily="66" charset="0"/>
              </a:rPr>
              <a:t>Golden rules and rewards</a:t>
            </a:r>
            <a:endParaRPr lang="en-GB" sz="4800" b="1" dirty="0">
              <a:latin typeface="NTPreCursivefk" panose="03000400000000000000" pitchFamily="66" charset="0"/>
            </a:endParaRPr>
          </a:p>
        </p:txBody>
      </p:sp>
      <p:sp>
        <p:nvSpPr>
          <p:cNvPr id="3" name="Content Placeholder 2">
            <a:extLst>
              <a:ext uri="{FF2B5EF4-FFF2-40B4-BE49-F238E27FC236}">
                <a16:creationId xmlns:a16="http://schemas.microsoft.com/office/drawing/2014/main" id="{A11FFA02-AAE3-F427-C429-F22ABA5C3CB9}"/>
              </a:ext>
            </a:extLst>
          </p:cNvPr>
          <p:cNvSpPr>
            <a:spLocks noGrp="1"/>
          </p:cNvSpPr>
          <p:nvPr>
            <p:ph idx="1"/>
          </p:nvPr>
        </p:nvSpPr>
        <p:spPr>
          <a:xfrm>
            <a:off x="327546" y="1825625"/>
            <a:ext cx="11573302" cy="4351338"/>
          </a:xfrm>
        </p:spPr>
        <p:txBody>
          <a:bodyPr/>
          <a:lstStyle/>
          <a:p>
            <a:pPr algn="just"/>
            <a:r>
              <a:rPr lang="en-US" dirty="0">
                <a:latin typeface="NTPreCursivefk" panose="03000400000000000000" pitchFamily="66" charset="0"/>
              </a:rPr>
              <a:t>Year 2 have created their own list of ‘Golden Rules’, based on the Gem Powers.</a:t>
            </a:r>
          </a:p>
          <a:p>
            <a:pPr algn="just"/>
            <a:r>
              <a:rPr lang="en-US" dirty="0">
                <a:latin typeface="NTPreCursivefk" panose="03000400000000000000" pitchFamily="66" charset="0"/>
              </a:rPr>
              <a:t>If you follow all of the Golden Rules, you have a chance of winning ‘Star of the Day’ and receiving a sticker, prize and the chance to wear the ‘Bright Idea Hat’!</a:t>
            </a:r>
          </a:p>
        </p:txBody>
      </p:sp>
      <p:pic>
        <p:nvPicPr>
          <p:cNvPr id="9218" name="Picture 2" descr="Bitmoji Image">
            <a:extLst>
              <a:ext uri="{FF2B5EF4-FFF2-40B4-BE49-F238E27FC236}">
                <a16:creationId xmlns:a16="http://schemas.microsoft.com/office/drawing/2014/main" id="{B2FC0DF7-7E84-25F1-F4BB-CAAD38776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287" y="3309084"/>
            <a:ext cx="3283425" cy="328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393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1634</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NTPreCursivefk</vt:lpstr>
      <vt:lpstr>NTPreCursivefk normal</vt:lpstr>
      <vt:lpstr>Office Theme</vt:lpstr>
      <vt:lpstr>Welcome to Year 2!</vt:lpstr>
      <vt:lpstr>Staff in Year 2</vt:lpstr>
      <vt:lpstr>All about me</vt:lpstr>
      <vt:lpstr>Our Learning</vt:lpstr>
      <vt:lpstr>Our weekly timetable</vt:lpstr>
      <vt:lpstr>PE</vt:lpstr>
      <vt:lpstr>Our daily routine</vt:lpstr>
      <vt:lpstr>Expectations of Behaviour &amp; Gem Powers</vt:lpstr>
      <vt:lpstr>Golden rules and rewards</vt:lpstr>
      <vt:lpstr>Topic-based learning</vt:lpstr>
      <vt:lpstr>PowerPoint Presentation</vt:lpstr>
      <vt:lpstr>PowerPoint Presentation</vt:lpstr>
      <vt:lpstr>Home Learning</vt:lpstr>
      <vt:lpstr>PowerPoint Presentation</vt:lpstr>
      <vt:lpstr>Uniform</vt:lpstr>
      <vt:lpstr>Attendance &amp; Lateness</vt:lpstr>
      <vt:lpstr>Contact Information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I. Chazot [ King Street Primary School ]</dc:creator>
  <cp:lastModifiedBy>I. Chazot [ King Street Primary School ]</cp:lastModifiedBy>
  <cp:revision>18</cp:revision>
  <dcterms:created xsi:type="dcterms:W3CDTF">2022-09-12T11:38:31Z</dcterms:created>
  <dcterms:modified xsi:type="dcterms:W3CDTF">2023-09-10T11:05:19Z</dcterms:modified>
</cp:coreProperties>
</file>