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13"/>
  </p:notesMasterIdLst>
  <p:sldIdLst>
    <p:sldId id="256" r:id="rId2"/>
    <p:sldId id="258" r:id="rId3"/>
    <p:sldId id="267" r:id="rId4"/>
    <p:sldId id="257" r:id="rId5"/>
    <p:sldId id="259" r:id="rId6"/>
    <p:sldId id="266" r:id="rId7"/>
    <p:sldId id="262" r:id="rId8"/>
    <p:sldId id="263" r:id="rId9"/>
    <p:sldId id="265" r:id="rId10"/>
    <p:sldId id="261"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3" d="100"/>
          <a:sy n="63" d="100"/>
        </p:scale>
        <p:origin x="7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299E6-3429-4A94-8B38-431E37BAAD2A}" type="datetimeFigureOut">
              <a:rPr lang="en-GB" smtClean="0"/>
              <a:t>08/09/2024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26D05-EE25-4EB1-A3A8-2CDC4FF9502C}" type="slidenum">
              <a:rPr lang="en-GB" smtClean="0"/>
              <a:t>‹#›</a:t>
            </a:fld>
            <a:endParaRPr lang="en-GB"/>
          </a:p>
        </p:txBody>
      </p:sp>
    </p:spTree>
    <p:extLst>
      <p:ext uri="{BB962C8B-B14F-4D97-AF65-F5344CB8AC3E}">
        <p14:creationId xmlns:p14="http://schemas.microsoft.com/office/powerpoint/2010/main" val="3586822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9/8/2024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9/8/2024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9/8/2024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9/8/2024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9/8/2024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9/8/2024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9/8/2024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9/8/2024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9/8/2024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9/8/2024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nicholson103@kingstreet.durham.sch.uk" TargetMode="External"/><Relationship Id="rId2" Type="http://schemas.openxmlformats.org/officeDocument/2006/relationships/hyperlink" Target="mailto:e.bell300@kingstreet.durham.sch.uk" TargetMode="External"/><Relationship Id="rId1" Type="http://schemas.openxmlformats.org/officeDocument/2006/relationships/slideLayout" Target="../slideLayouts/slideLayout2.xml"/><Relationship Id="rId4" Type="http://schemas.openxmlformats.org/officeDocument/2006/relationships/hyperlink" Target="mailto:n.livesley@kingstreet.durham.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F0E6-14D9-4CE3-B9F9-A70E052D3F1D}"/>
              </a:ext>
            </a:extLst>
          </p:cNvPr>
          <p:cNvSpPr>
            <a:spLocks noGrp="1"/>
          </p:cNvSpPr>
          <p:nvPr>
            <p:ph type="ctrTitle"/>
          </p:nvPr>
        </p:nvSpPr>
        <p:spPr/>
        <p:txBody>
          <a:bodyPr/>
          <a:lstStyle/>
          <a:p>
            <a:r>
              <a:rPr lang="en-GB" dirty="0">
                <a:latin typeface="NTPreCursivefk" panose="03000400000000000000" pitchFamily="66" charset="0"/>
              </a:rPr>
              <a:t>Welcome to year 4</a:t>
            </a:r>
          </a:p>
        </p:txBody>
      </p:sp>
      <p:sp>
        <p:nvSpPr>
          <p:cNvPr id="3" name="Subtitle 2">
            <a:extLst>
              <a:ext uri="{FF2B5EF4-FFF2-40B4-BE49-F238E27FC236}">
                <a16:creationId xmlns:a16="http://schemas.microsoft.com/office/drawing/2014/main" id="{FCF4F0A9-D3C2-4ABC-9252-87EC10482EFB}"/>
              </a:ext>
            </a:extLst>
          </p:cNvPr>
          <p:cNvSpPr>
            <a:spLocks noGrp="1"/>
          </p:cNvSpPr>
          <p:nvPr>
            <p:ph type="subTitle" idx="1"/>
          </p:nvPr>
        </p:nvSpPr>
        <p:spPr/>
        <p:txBody>
          <a:bodyPr/>
          <a:lstStyle/>
          <a:p>
            <a:r>
              <a:rPr lang="en-GB" dirty="0">
                <a:latin typeface="NTPreCursivefk" panose="03000400000000000000" pitchFamily="66" charset="0"/>
              </a:rPr>
              <a:t>Miss Bell, Mrs Bott &amp; Miss Navin</a:t>
            </a:r>
          </a:p>
        </p:txBody>
      </p:sp>
    </p:spTree>
    <p:extLst>
      <p:ext uri="{BB962C8B-B14F-4D97-AF65-F5344CB8AC3E}">
        <p14:creationId xmlns:p14="http://schemas.microsoft.com/office/powerpoint/2010/main" val="22688952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a:xfrm>
            <a:off x="1066799" y="315865"/>
            <a:ext cx="10058400" cy="981811"/>
          </a:xfrm>
        </p:spPr>
        <p:txBody>
          <a:bodyPr>
            <a:normAutofit/>
          </a:bodyPr>
          <a:lstStyle/>
          <a:p>
            <a:r>
              <a:rPr lang="en-GB" dirty="0">
                <a:latin typeface="NTPreCursivefk" panose="03000400000000000000" pitchFamily="66" charset="0"/>
              </a:rPr>
              <a:t>Expectations of Behaviour &amp; Gem Powers</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a:xfrm>
            <a:off x="742277" y="1153757"/>
            <a:ext cx="10725374" cy="4550485"/>
          </a:xfrm>
        </p:spPr>
        <p:txBody>
          <a:bodyPr>
            <a:normAutofit/>
          </a:bodyPr>
          <a:lstStyle/>
          <a:p>
            <a:r>
              <a:rPr lang="en-GB" sz="2400" dirty="0">
                <a:latin typeface="NTPreCursivefk" panose="03000400000000000000" pitchFamily="66" charset="0"/>
              </a:rPr>
              <a:t>We have high expectations of our children, encouraging kindness, focus and self-regulation.</a:t>
            </a:r>
          </a:p>
          <a:p>
            <a:r>
              <a:rPr lang="en-GB" sz="2400" dirty="0">
                <a:latin typeface="NTPreCursivefk" panose="03000400000000000000" pitchFamily="66" charset="0"/>
              </a:rPr>
              <a:t>Visitors and members of the public always comment on the excellent behaviour of the children!</a:t>
            </a:r>
          </a:p>
          <a:p>
            <a:r>
              <a:rPr lang="en-GB" sz="2400" dirty="0">
                <a:latin typeface="NTPreCursivefk" panose="03000400000000000000" pitchFamily="66" charset="0"/>
              </a:rPr>
              <a:t>We encourage this through our Gem Powers:</a:t>
            </a:r>
          </a:p>
        </p:txBody>
      </p:sp>
      <p:pic>
        <p:nvPicPr>
          <p:cNvPr id="4" name="Picture 3">
            <a:extLst>
              <a:ext uri="{FF2B5EF4-FFF2-40B4-BE49-F238E27FC236}">
                <a16:creationId xmlns:a16="http://schemas.microsoft.com/office/drawing/2014/main" id="{B2FB833B-7A20-4B24-AF76-F6FD6F29B0E3}"/>
              </a:ext>
            </a:extLst>
          </p:cNvPr>
          <p:cNvPicPr>
            <a:picLocks noChangeAspect="1"/>
          </p:cNvPicPr>
          <p:nvPr/>
        </p:nvPicPr>
        <p:blipFill>
          <a:blip r:embed="rId2"/>
          <a:stretch>
            <a:fillRect/>
          </a:stretch>
        </p:blipFill>
        <p:spPr>
          <a:xfrm>
            <a:off x="2807745" y="3491174"/>
            <a:ext cx="5885778" cy="2885746"/>
          </a:xfrm>
          <a:prstGeom prst="rect">
            <a:avLst/>
          </a:prstGeom>
        </p:spPr>
      </p:pic>
      <p:sp>
        <p:nvSpPr>
          <p:cNvPr id="5" name="TextBox 4">
            <a:extLst>
              <a:ext uri="{FF2B5EF4-FFF2-40B4-BE49-F238E27FC236}">
                <a16:creationId xmlns:a16="http://schemas.microsoft.com/office/drawing/2014/main" id="{5552675C-F2A7-464F-B0C9-8B6AB3719D16}"/>
              </a:ext>
            </a:extLst>
          </p:cNvPr>
          <p:cNvSpPr txBox="1"/>
          <p:nvPr/>
        </p:nvSpPr>
        <p:spPr>
          <a:xfrm>
            <a:off x="2476287" y="4363068"/>
            <a:ext cx="2876327" cy="523220"/>
          </a:xfrm>
          <a:prstGeom prst="rect">
            <a:avLst/>
          </a:prstGeom>
          <a:noFill/>
        </p:spPr>
        <p:txBody>
          <a:bodyPr wrap="square" rtlCol="0">
            <a:spAutoFit/>
          </a:bodyPr>
          <a:lstStyle/>
          <a:p>
            <a:r>
              <a:rPr lang="en-GB" sz="2800" dirty="0">
                <a:latin typeface="NTPreCursivefk" panose="03000400000000000000" pitchFamily="66" charset="0"/>
              </a:rPr>
              <a:t>Being responsible</a:t>
            </a:r>
          </a:p>
        </p:txBody>
      </p:sp>
      <p:sp>
        <p:nvSpPr>
          <p:cNvPr id="6" name="TextBox 5">
            <a:extLst>
              <a:ext uri="{FF2B5EF4-FFF2-40B4-BE49-F238E27FC236}">
                <a16:creationId xmlns:a16="http://schemas.microsoft.com/office/drawing/2014/main" id="{19387F90-664D-4855-954A-39E3E83965CD}"/>
              </a:ext>
            </a:extLst>
          </p:cNvPr>
          <p:cNvSpPr txBox="1"/>
          <p:nvPr/>
        </p:nvSpPr>
        <p:spPr>
          <a:xfrm>
            <a:off x="4885763" y="3202440"/>
            <a:ext cx="2420471" cy="523220"/>
          </a:xfrm>
          <a:prstGeom prst="rect">
            <a:avLst/>
          </a:prstGeom>
          <a:noFill/>
        </p:spPr>
        <p:txBody>
          <a:bodyPr wrap="square" rtlCol="0">
            <a:spAutoFit/>
          </a:bodyPr>
          <a:lstStyle/>
          <a:p>
            <a:r>
              <a:rPr lang="en-GB" sz="2800" dirty="0">
                <a:solidFill>
                  <a:srgbClr val="FF0000"/>
                </a:solidFill>
                <a:latin typeface="NTPreCursivefk" panose="03000400000000000000" pitchFamily="66" charset="0"/>
              </a:rPr>
              <a:t>Being kind</a:t>
            </a:r>
          </a:p>
        </p:txBody>
      </p:sp>
      <p:sp>
        <p:nvSpPr>
          <p:cNvPr id="7" name="TextBox 6">
            <a:extLst>
              <a:ext uri="{FF2B5EF4-FFF2-40B4-BE49-F238E27FC236}">
                <a16:creationId xmlns:a16="http://schemas.microsoft.com/office/drawing/2014/main" id="{86573109-61F5-415C-B998-551C62BF59A2}"/>
              </a:ext>
            </a:extLst>
          </p:cNvPr>
          <p:cNvSpPr txBox="1"/>
          <p:nvPr/>
        </p:nvSpPr>
        <p:spPr>
          <a:xfrm>
            <a:off x="6688579" y="4412302"/>
            <a:ext cx="2420471" cy="523220"/>
          </a:xfrm>
          <a:prstGeom prst="rect">
            <a:avLst/>
          </a:prstGeom>
          <a:noFill/>
        </p:spPr>
        <p:txBody>
          <a:bodyPr wrap="square" rtlCol="0">
            <a:spAutoFit/>
          </a:bodyPr>
          <a:lstStyle/>
          <a:p>
            <a:r>
              <a:rPr lang="en-GB" sz="2800" dirty="0">
                <a:solidFill>
                  <a:srgbClr val="00B050"/>
                </a:solidFill>
                <a:latin typeface="NTPreCursivefk" panose="03000400000000000000" pitchFamily="66" charset="0"/>
              </a:rPr>
              <a:t>Being resilient</a:t>
            </a:r>
          </a:p>
        </p:txBody>
      </p:sp>
      <p:sp>
        <p:nvSpPr>
          <p:cNvPr id="8" name="TextBox 7">
            <a:extLst>
              <a:ext uri="{FF2B5EF4-FFF2-40B4-BE49-F238E27FC236}">
                <a16:creationId xmlns:a16="http://schemas.microsoft.com/office/drawing/2014/main" id="{A898A98F-FEBE-405C-A04D-03C006979ED6}"/>
              </a:ext>
            </a:extLst>
          </p:cNvPr>
          <p:cNvSpPr txBox="1"/>
          <p:nvPr/>
        </p:nvSpPr>
        <p:spPr>
          <a:xfrm>
            <a:off x="6728908" y="5865725"/>
            <a:ext cx="2420471" cy="523220"/>
          </a:xfrm>
          <a:prstGeom prst="rect">
            <a:avLst/>
          </a:prstGeom>
          <a:noFill/>
        </p:spPr>
        <p:txBody>
          <a:bodyPr wrap="square" rtlCol="0">
            <a:spAutoFit/>
          </a:bodyPr>
          <a:lstStyle/>
          <a:p>
            <a:r>
              <a:rPr lang="en-GB" sz="2800" dirty="0">
                <a:solidFill>
                  <a:srgbClr val="FFC000"/>
                </a:solidFill>
                <a:latin typeface="NTPreCursivefk" panose="03000400000000000000" pitchFamily="66" charset="0"/>
              </a:rPr>
              <a:t>Collaborating</a:t>
            </a:r>
          </a:p>
        </p:txBody>
      </p:sp>
      <p:sp>
        <p:nvSpPr>
          <p:cNvPr id="9" name="TextBox 8">
            <a:extLst>
              <a:ext uri="{FF2B5EF4-FFF2-40B4-BE49-F238E27FC236}">
                <a16:creationId xmlns:a16="http://schemas.microsoft.com/office/drawing/2014/main" id="{72E3E14A-CF20-447D-9DBE-AF26A4FB20FB}"/>
              </a:ext>
            </a:extLst>
          </p:cNvPr>
          <p:cNvSpPr txBox="1"/>
          <p:nvPr/>
        </p:nvSpPr>
        <p:spPr>
          <a:xfrm>
            <a:off x="4885762" y="4837053"/>
            <a:ext cx="2420471" cy="523220"/>
          </a:xfrm>
          <a:prstGeom prst="rect">
            <a:avLst/>
          </a:prstGeom>
          <a:noFill/>
        </p:spPr>
        <p:txBody>
          <a:bodyPr wrap="square" rtlCol="0">
            <a:spAutoFit/>
          </a:bodyPr>
          <a:lstStyle/>
          <a:p>
            <a:r>
              <a:rPr lang="en-GB" sz="2800" dirty="0">
                <a:solidFill>
                  <a:srgbClr val="7030A0"/>
                </a:solidFill>
                <a:latin typeface="NTPreCursivefk" panose="03000400000000000000" pitchFamily="66" charset="0"/>
              </a:rPr>
              <a:t>Co-operating</a:t>
            </a:r>
          </a:p>
        </p:txBody>
      </p:sp>
      <p:sp>
        <p:nvSpPr>
          <p:cNvPr id="10" name="TextBox 9">
            <a:extLst>
              <a:ext uri="{FF2B5EF4-FFF2-40B4-BE49-F238E27FC236}">
                <a16:creationId xmlns:a16="http://schemas.microsoft.com/office/drawing/2014/main" id="{2F7EA0B2-C1B5-4AC4-96D2-67AB029FB774}"/>
              </a:ext>
            </a:extLst>
          </p:cNvPr>
          <p:cNvSpPr txBox="1"/>
          <p:nvPr/>
        </p:nvSpPr>
        <p:spPr>
          <a:xfrm>
            <a:off x="3054222" y="6003471"/>
            <a:ext cx="2420471" cy="523220"/>
          </a:xfrm>
          <a:prstGeom prst="rect">
            <a:avLst/>
          </a:prstGeom>
          <a:noFill/>
        </p:spPr>
        <p:txBody>
          <a:bodyPr wrap="square" rtlCol="0">
            <a:spAutoFit/>
          </a:bodyPr>
          <a:lstStyle/>
          <a:p>
            <a:r>
              <a:rPr lang="en-GB" sz="2800" dirty="0">
                <a:solidFill>
                  <a:srgbClr val="0070C0"/>
                </a:solidFill>
                <a:latin typeface="NTPreCursivefk" panose="03000400000000000000" pitchFamily="66" charset="0"/>
              </a:rPr>
              <a:t>Focusing</a:t>
            </a:r>
          </a:p>
        </p:txBody>
      </p:sp>
    </p:spTree>
    <p:extLst>
      <p:ext uri="{BB962C8B-B14F-4D97-AF65-F5344CB8AC3E}">
        <p14:creationId xmlns:p14="http://schemas.microsoft.com/office/powerpoint/2010/main" val="13455157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p:txBody>
          <a:bodyPr/>
          <a:lstStyle/>
          <a:p>
            <a:r>
              <a:rPr lang="en-GB" dirty="0">
                <a:latin typeface="NTPreCursivefk" panose="03000400000000000000" pitchFamily="66" charset="0"/>
              </a:rPr>
              <a:t>Contact Information</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p:txBody>
          <a:bodyPr>
            <a:normAutofit fontScale="85000" lnSpcReduction="10000"/>
          </a:bodyPr>
          <a:lstStyle/>
          <a:p>
            <a:r>
              <a:rPr lang="en-GB" sz="2800" dirty="0">
                <a:latin typeface="NTPreCursivefk" panose="03000400000000000000" pitchFamily="66" charset="0"/>
              </a:rPr>
              <a:t>Teachers are available each morning on the school yard for any concerns or questions.</a:t>
            </a:r>
          </a:p>
          <a:p>
            <a:r>
              <a:rPr lang="en-GB" sz="2800" dirty="0">
                <a:latin typeface="NTPreCursivefk" panose="03000400000000000000" pitchFamily="66" charset="0"/>
              </a:rPr>
              <a:t>If you would prefer to make an appointment, you can do so through the school office.</a:t>
            </a:r>
          </a:p>
          <a:p>
            <a:r>
              <a:rPr lang="en-GB" sz="2800" dirty="0">
                <a:latin typeface="NTPreCursivefk" panose="03000400000000000000" pitchFamily="66" charset="0"/>
              </a:rPr>
              <a:t>Teachers can also be contacted directly via email.  Please be aware, as a school we support a healthy work-life balance and do not expect staff to respond outside of working hours so do be mindful of this!</a:t>
            </a:r>
          </a:p>
          <a:p>
            <a:endParaRPr lang="en-GB" sz="2800" dirty="0">
              <a:latin typeface="NTPreCursivefk" panose="03000400000000000000" pitchFamily="66" charset="0"/>
            </a:endParaRPr>
          </a:p>
          <a:p>
            <a:r>
              <a:rPr lang="en-GB" sz="2800" dirty="0">
                <a:latin typeface="NTPreCursivefk" panose="03000400000000000000" pitchFamily="66" charset="0"/>
                <a:hlinkClick r:id="rId2"/>
              </a:rPr>
              <a:t>e.bell300@kingstreet.durham.sch.uk</a:t>
            </a:r>
            <a:endParaRPr lang="en-GB" sz="2800" dirty="0">
              <a:latin typeface="NTPreCursivefk" panose="03000400000000000000" pitchFamily="66" charset="0"/>
            </a:endParaRPr>
          </a:p>
          <a:p>
            <a:r>
              <a:rPr lang="en-GB" sz="2800" dirty="0">
                <a:latin typeface="NTPreCursivefk" panose="03000400000000000000" pitchFamily="66" charset="0"/>
                <a:hlinkClick r:id="rId3"/>
              </a:rPr>
              <a:t>j.nicholson103@kingstreet.durham.sch.uk</a:t>
            </a:r>
            <a:endParaRPr lang="en-GB" sz="2800" dirty="0">
              <a:latin typeface="NTPreCursivefk" panose="03000400000000000000" pitchFamily="66" charset="0"/>
            </a:endParaRPr>
          </a:p>
          <a:p>
            <a:r>
              <a:rPr lang="en-GB" sz="2800" dirty="0">
                <a:latin typeface="NTPreCursivefk" panose="03000400000000000000" pitchFamily="66" charset="0"/>
                <a:hlinkClick r:id="rId4"/>
              </a:rPr>
              <a:t>n.livesley@kingstreet.durham.sch.uk</a:t>
            </a:r>
            <a:endParaRPr lang="en-GB" sz="2800" dirty="0">
              <a:latin typeface="NTPreCursivefk" panose="03000400000000000000" pitchFamily="66" charset="0"/>
            </a:endParaRPr>
          </a:p>
          <a:p>
            <a:pPr marL="0" indent="0">
              <a:buNone/>
            </a:pPr>
            <a:endParaRPr lang="en-GB" sz="2800" dirty="0">
              <a:latin typeface="NTPreCursivefk" panose="03000400000000000000" pitchFamily="66" charset="0"/>
            </a:endParaRPr>
          </a:p>
          <a:p>
            <a:endParaRPr lang="en-GB" sz="2800" dirty="0">
              <a:latin typeface="NTPreCursivefk" panose="03000400000000000000" pitchFamily="66" charset="0"/>
            </a:endParaRPr>
          </a:p>
        </p:txBody>
      </p:sp>
    </p:spTree>
    <p:extLst>
      <p:ext uri="{BB962C8B-B14F-4D97-AF65-F5344CB8AC3E}">
        <p14:creationId xmlns:p14="http://schemas.microsoft.com/office/powerpoint/2010/main" val="370018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a:xfrm>
            <a:off x="941495" y="349087"/>
            <a:ext cx="10058400" cy="947745"/>
          </a:xfrm>
        </p:spPr>
        <p:txBody>
          <a:bodyPr/>
          <a:lstStyle/>
          <a:p>
            <a:r>
              <a:rPr lang="en-GB" dirty="0">
                <a:latin typeface="NTPreCursivefk" panose="03000400000000000000" pitchFamily="66" charset="0"/>
              </a:rPr>
              <a:t>Our Learning</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p:txBody>
          <a:bodyPr/>
          <a:lstStyle/>
          <a:p>
            <a:endParaRPr lang="en-GB" dirty="0"/>
          </a:p>
        </p:txBody>
      </p:sp>
      <p:pic>
        <p:nvPicPr>
          <p:cNvPr id="8" name="Picture 7">
            <a:extLst>
              <a:ext uri="{FF2B5EF4-FFF2-40B4-BE49-F238E27FC236}">
                <a16:creationId xmlns:a16="http://schemas.microsoft.com/office/drawing/2014/main" id="{0ED99C98-3931-6653-C72A-D8722AA1A0DB}"/>
              </a:ext>
            </a:extLst>
          </p:cNvPr>
          <p:cNvPicPr>
            <a:picLocks noChangeAspect="1"/>
          </p:cNvPicPr>
          <p:nvPr/>
        </p:nvPicPr>
        <p:blipFill>
          <a:blip r:embed="rId2"/>
          <a:stretch>
            <a:fillRect/>
          </a:stretch>
        </p:blipFill>
        <p:spPr>
          <a:xfrm>
            <a:off x="293196" y="1130193"/>
            <a:ext cx="5802804" cy="3592730"/>
          </a:xfrm>
          <a:prstGeom prst="rect">
            <a:avLst/>
          </a:prstGeom>
        </p:spPr>
      </p:pic>
      <p:pic>
        <p:nvPicPr>
          <p:cNvPr id="10" name="Picture 9">
            <a:extLst>
              <a:ext uri="{FF2B5EF4-FFF2-40B4-BE49-F238E27FC236}">
                <a16:creationId xmlns:a16="http://schemas.microsoft.com/office/drawing/2014/main" id="{13EC8C57-610C-5EFD-0E6B-0510282D2FE5}"/>
              </a:ext>
            </a:extLst>
          </p:cNvPr>
          <p:cNvPicPr>
            <a:picLocks noChangeAspect="1"/>
          </p:cNvPicPr>
          <p:nvPr/>
        </p:nvPicPr>
        <p:blipFill>
          <a:blip r:embed="rId3"/>
          <a:stretch>
            <a:fillRect/>
          </a:stretch>
        </p:blipFill>
        <p:spPr>
          <a:xfrm>
            <a:off x="5871795" y="2751228"/>
            <a:ext cx="6027009" cy="3757685"/>
          </a:xfrm>
          <a:prstGeom prst="rect">
            <a:avLst/>
          </a:prstGeom>
        </p:spPr>
      </p:pic>
    </p:spTree>
    <p:extLst>
      <p:ext uri="{BB962C8B-B14F-4D97-AF65-F5344CB8AC3E}">
        <p14:creationId xmlns:p14="http://schemas.microsoft.com/office/powerpoint/2010/main" val="26771998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a:xfrm>
            <a:off x="941495" y="349087"/>
            <a:ext cx="10058400" cy="947745"/>
          </a:xfrm>
        </p:spPr>
        <p:txBody>
          <a:bodyPr/>
          <a:lstStyle/>
          <a:p>
            <a:r>
              <a:rPr lang="en-GB" dirty="0">
                <a:latin typeface="NTPreCursivefk" panose="03000400000000000000" pitchFamily="66" charset="0"/>
              </a:rPr>
              <a:t>Our Learning</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A77C58FC-88F0-DF23-6D4A-B26578EEBA5F}"/>
              </a:ext>
            </a:extLst>
          </p:cNvPr>
          <p:cNvPicPr>
            <a:picLocks noChangeAspect="1"/>
          </p:cNvPicPr>
          <p:nvPr/>
        </p:nvPicPr>
        <p:blipFill>
          <a:blip r:embed="rId2"/>
          <a:stretch>
            <a:fillRect/>
          </a:stretch>
        </p:blipFill>
        <p:spPr>
          <a:xfrm>
            <a:off x="288074" y="1137435"/>
            <a:ext cx="6051082" cy="3708545"/>
          </a:xfrm>
          <a:prstGeom prst="rect">
            <a:avLst/>
          </a:prstGeom>
        </p:spPr>
      </p:pic>
      <p:pic>
        <p:nvPicPr>
          <p:cNvPr id="7" name="Picture 6">
            <a:extLst>
              <a:ext uri="{FF2B5EF4-FFF2-40B4-BE49-F238E27FC236}">
                <a16:creationId xmlns:a16="http://schemas.microsoft.com/office/drawing/2014/main" id="{67F245C9-8894-8D7E-0FC2-4DC53497C8F1}"/>
              </a:ext>
            </a:extLst>
          </p:cNvPr>
          <p:cNvPicPr>
            <a:picLocks noChangeAspect="1"/>
          </p:cNvPicPr>
          <p:nvPr/>
        </p:nvPicPr>
        <p:blipFill>
          <a:blip r:embed="rId3"/>
          <a:stretch>
            <a:fillRect/>
          </a:stretch>
        </p:blipFill>
        <p:spPr>
          <a:xfrm>
            <a:off x="6096000" y="3134565"/>
            <a:ext cx="5884467" cy="3374348"/>
          </a:xfrm>
          <a:prstGeom prst="rect">
            <a:avLst/>
          </a:prstGeom>
        </p:spPr>
      </p:pic>
    </p:spTree>
    <p:extLst>
      <p:ext uri="{BB962C8B-B14F-4D97-AF65-F5344CB8AC3E}">
        <p14:creationId xmlns:p14="http://schemas.microsoft.com/office/powerpoint/2010/main" val="234733780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p:txBody>
          <a:bodyPr/>
          <a:lstStyle/>
          <a:p>
            <a:r>
              <a:rPr lang="en-GB" dirty="0">
                <a:latin typeface="NTPreCursivefk" panose="03000400000000000000" pitchFamily="66" charset="0"/>
              </a:rPr>
              <a:t>Uniform &amp; PE kit</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p:txBody>
          <a:bodyPr>
            <a:normAutofit fontScale="92500" lnSpcReduction="10000"/>
          </a:bodyPr>
          <a:lstStyle/>
          <a:p>
            <a:pPr algn="just"/>
            <a:r>
              <a:rPr lang="en-GB" sz="2400" u="sng" dirty="0">
                <a:latin typeface="NTPreCursivefk" panose="03000400000000000000" pitchFamily="66" charset="0"/>
              </a:rPr>
              <a:t>PE </a:t>
            </a:r>
            <a:endParaRPr lang="en-GB" sz="2400" dirty="0">
              <a:latin typeface="NTPreCursivefk" panose="03000400000000000000" pitchFamily="66" charset="0"/>
            </a:endParaRPr>
          </a:p>
          <a:p>
            <a:pPr algn="just"/>
            <a:r>
              <a:rPr lang="en-GB" sz="2400" dirty="0">
                <a:latin typeface="NTPreCursivefk" panose="03000400000000000000" pitchFamily="66" charset="0"/>
              </a:rPr>
              <a:t>Our PE lessons will usually take place on Fridays; please send PE kits in to school with your child on a Monday, and these will be sent home on Fridays.  PE kit should consist of: tracksuit bottoms, trainers and a change of top (preferably a school t-shirt in house colours or plain white t-shirt), as well as a sweatshirt for the outdoors.</a:t>
            </a:r>
          </a:p>
          <a:p>
            <a:pPr algn="just"/>
            <a:r>
              <a:rPr lang="en-GB" sz="2400" u="sng" dirty="0">
                <a:latin typeface="NTPreCursivefk" panose="03000400000000000000" pitchFamily="66" charset="0"/>
              </a:rPr>
              <a:t>Uniform</a:t>
            </a:r>
            <a:endParaRPr lang="en-GB" sz="2400" dirty="0">
              <a:latin typeface="NTPreCursivefk" panose="03000400000000000000" pitchFamily="66" charset="0"/>
            </a:endParaRPr>
          </a:p>
          <a:p>
            <a:pPr algn="just"/>
            <a:r>
              <a:rPr lang="en-GB" sz="2400" dirty="0">
                <a:latin typeface="NTPreCursivefk" panose="03000400000000000000" pitchFamily="66" charset="0"/>
              </a:rPr>
              <a:t>Children should all come to school wearing: black or grey trousers/shorts/skirt/pinafore; a white polo shirt; a blue cardigan/sweatshirt; and plain black shoes.  We have thought carefully about how to keep our uniform costs manageable for families, but if there are any difficulties with providing uniform, please do let us know as we can support with this.</a:t>
            </a:r>
          </a:p>
          <a:p>
            <a:pPr algn="just"/>
            <a:r>
              <a:rPr lang="en-GB" sz="2400" dirty="0">
                <a:latin typeface="NTPreCursivefk" panose="03000400000000000000" pitchFamily="66" charset="0"/>
              </a:rPr>
              <a:t>Free uniform is available from our Community Hub – check the newsletter for further details.</a:t>
            </a:r>
          </a:p>
          <a:p>
            <a:endParaRPr lang="en-GB" dirty="0"/>
          </a:p>
        </p:txBody>
      </p:sp>
    </p:spTree>
    <p:extLst>
      <p:ext uri="{BB962C8B-B14F-4D97-AF65-F5344CB8AC3E}">
        <p14:creationId xmlns:p14="http://schemas.microsoft.com/office/powerpoint/2010/main" val="2288366737"/>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a:xfrm>
            <a:off x="1066800" y="642594"/>
            <a:ext cx="10058400" cy="938780"/>
          </a:xfrm>
        </p:spPr>
        <p:txBody>
          <a:bodyPr/>
          <a:lstStyle/>
          <a:p>
            <a:r>
              <a:rPr lang="en-GB" dirty="0">
                <a:latin typeface="NTPreCursivefk" panose="03000400000000000000" pitchFamily="66" charset="0"/>
              </a:rPr>
              <a:t>Attendance &amp; Lateness</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a:xfrm>
            <a:off x="720762" y="1581374"/>
            <a:ext cx="10929770" cy="4453666"/>
          </a:xfrm>
        </p:spPr>
        <p:txBody>
          <a:bodyPr>
            <a:normAutofit/>
          </a:bodyPr>
          <a:lstStyle/>
          <a:p>
            <a:r>
              <a:rPr lang="en-GB" sz="2400" dirty="0">
                <a:latin typeface="NTPreCursivefk" panose="03000400000000000000" pitchFamily="66" charset="0"/>
              </a:rPr>
              <a:t>Every single day a child is absent = one day of learning lost</a:t>
            </a:r>
          </a:p>
          <a:p>
            <a:r>
              <a:rPr lang="en-GB" sz="2400" dirty="0">
                <a:latin typeface="NTPreCursivefk" panose="03000400000000000000" pitchFamily="66" charset="0"/>
              </a:rPr>
              <a:t>Being at school on time (school opens at 8.30am) allows your child to feel settled and prepared for their day.</a:t>
            </a:r>
          </a:p>
        </p:txBody>
      </p:sp>
      <p:pic>
        <p:nvPicPr>
          <p:cNvPr id="4" name="Picture 3">
            <a:extLst>
              <a:ext uri="{FF2B5EF4-FFF2-40B4-BE49-F238E27FC236}">
                <a16:creationId xmlns:a16="http://schemas.microsoft.com/office/drawing/2014/main" id="{E76455AC-1E34-466E-9C4B-5563DB05BC17}"/>
              </a:ext>
            </a:extLst>
          </p:cNvPr>
          <p:cNvPicPr>
            <a:picLocks noChangeAspect="1"/>
          </p:cNvPicPr>
          <p:nvPr/>
        </p:nvPicPr>
        <p:blipFill>
          <a:blip r:embed="rId2"/>
          <a:stretch>
            <a:fillRect/>
          </a:stretch>
        </p:blipFill>
        <p:spPr>
          <a:xfrm>
            <a:off x="2926136" y="2827660"/>
            <a:ext cx="5738159" cy="3765667"/>
          </a:xfrm>
          <a:prstGeom prst="rect">
            <a:avLst/>
          </a:prstGeom>
        </p:spPr>
      </p:pic>
    </p:spTree>
    <p:extLst>
      <p:ext uri="{BB962C8B-B14F-4D97-AF65-F5344CB8AC3E}">
        <p14:creationId xmlns:p14="http://schemas.microsoft.com/office/powerpoint/2010/main" val="392613468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p:txBody>
          <a:bodyPr/>
          <a:lstStyle/>
          <a:p>
            <a:r>
              <a:rPr lang="en-GB" dirty="0">
                <a:latin typeface="NTPreCursivefk" panose="03000400000000000000" pitchFamily="66" charset="0"/>
              </a:rPr>
              <a:t>Home Learning</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p:txBody>
          <a:bodyPr>
            <a:normAutofit/>
          </a:bodyPr>
          <a:lstStyle/>
          <a:p>
            <a:pPr algn="just"/>
            <a:r>
              <a:rPr lang="en-GB" sz="2800" dirty="0">
                <a:latin typeface="NTPreCursivefk" panose="03000400000000000000" pitchFamily="66" charset="0"/>
              </a:rPr>
              <a:t>Homework will be set through the online platform ‘</a:t>
            </a:r>
            <a:r>
              <a:rPr lang="en-GB" sz="2800" dirty="0" err="1">
                <a:latin typeface="NTPreCursivefk" panose="03000400000000000000" pitchFamily="66" charset="0"/>
              </a:rPr>
              <a:t>EdShed</a:t>
            </a:r>
            <a:r>
              <a:rPr lang="en-GB" sz="2800" dirty="0">
                <a:latin typeface="NTPreCursivefk" panose="03000400000000000000" pitchFamily="66" charset="0"/>
              </a:rPr>
              <a:t>’. This will always be set on a Monday and to be completed by Friday.</a:t>
            </a:r>
          </a:p>
          <a:p>
            <a:pPr algn="just"/>
            <a:r>
              <a:rPr lang="en-GB" sz="2800" dirty="0">
                <a:latin typeface="NTPreCursivefk" panose="03000400000000000000" pitchFamily="66" charset="0"/>
              </a:rPr>
              <a:t>Times tables: there are lots of games available, with links to some good examples available on our class website page.</a:t>
            </a:r>
          </a:p>
          <a:p>
            <a:pPr algn="just"/>
            <a:r>
              <a:rPr lang="en-GB" sz="2800" dirty="0">
                <a:latin typeface="NTPreCursivefk" panose="03000400000000000000" pitchFamily="66" charset="0"/>
              </a:rPr>
              <a:t>Other homework tasks and projects may be set over the term linked to our current areas of learning.</a:t>
            </a:r>
          </a:p>
          <a:p>
            <a:endParaRPr lang="en-GB" dirty="0"/>
          </a:p>
        </p:txBody>
      </p:sp>
    </p:spTree>
    <p:extLst>
      <p:ext uri="{BB962C8B-B14F-4D97-AF65-F5344CB8AC3E}">
        <p14:creationId xmlns:p14="http://schemas.microsoft.com/office/powerpoint/2010/main" val="41084862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a:xfrm>
            <a:off x="1066800" y="642594"/>
            <a:ext cx="10058400" cy="820446"/>
          </a:xfrm>
        </p:spPr>
        <p:txBody>
          <a:bodyPr/>
          <a:lstStyle/>
          <a:p>
            <a:r>
              <a:rPr lang="en-GB" dirty="0">
                <a:latin typeface="NTPreCursivefk" panose="03000400000000000000" pitchFamily="66" charset="0"/>
              </a:rPr>
              <a:t>Reading</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a:xfrm>
            <a:off x="1066800" y="1645920"/>
            <a:ext cx="4204447" cy="4389120"/>
          </a:xfrm>
        </p:spPr>
        <p:txBody>
          <a:bodyPr>
            <a:normAutofit fontScale="92500"/>
          </a:bodyPr>
          <a:lstStyle/>
          <a:p>
            <a:r>
              <a:rPr lang="en-GB" sz="2400" dirty="0">
                <a:latin typeface="NTPreCursivefk" panose="03000400000000000000" pitchFamily="66" charset="0"/>
              </a:rPr>
              <a:t>We are passionate about reading in school, and believe that it is the single most important skill to give your child.  It opens up the whole world to them!</a:t>
            </a:r>
          </a:p>
          <a:p>
            <a:r>
              <a:rPr lang="en-GB" sz="2400" dirty="0">
                <a:latin typeface="NTPreCursivefk" panose="03000400000000000000" pitchFamily="66" charset="0"/>
              </a:rPr>
              <a:t>Please support by hearing your child read at least three times a week, and letting us know if you have any concerns.</a:t>
            </a:r>
          </a:p>
          <a:p>
            <a:r>
              <a:rPr lang="en-GB" sz="2400" dirty="0">
                <a:latin typeface="NTPreCursivefk" panose="03000400000000000000" pitchFamily="66" charset="0"/>
              </a:rPr>
              <a:t>By Year 4, we would expect the majority of children to read fluently, with the focus at home being on vocabulary and comprehension.</a:t>
            </a:r>
          </a:p>
        </p:txBody>
      </p:sp>
      <p:pic>
        <p:nvPicPr>
          <p:cNvPr id="5" name="Picture 4">
            <a:extLst>
              <a:ext uri="{FF2B5EF4-FFF2-40B4-BE49-F238E27FC236}">
                <a16:creationId xmlns:a16="http://schemas.microsoft.com/office/drawing/2014/main" id="{C92C18ED-CD80-4853-998B-B0B089F29D47}"/>
              </a:ext>
            </a:extLst>
          </p:cNvPr>
          <p:cNvPicPr>
            <a:picLocks noChangeAspect="1"/>
          </p:cNvPicPr>
          <p:nvPr/>
        </p:nvPicPr>
        <p:blipFill>
          <a:blip r:embed="rId2"/>
          <a:stretch>
            <a:fillRect/>
          </a:stretch>
        </p:blipFill>
        <p:spPr>
          <a:xfrm>
            <a:off x="5271247" y="1113416"/>
            <a:ext cx="6576386" cy="4631167"/>
          </a:xfrm>
          <a:prstGeom prst="rect">
            <a:avLst/>
          </a:prstGeom>
        </p:spPr>
      </p:pic>
    </p:spTree>
    <p:extLst>
      <p:ext uri="{BB962C8B-B14F-4D97-AF65-F5344CB8AC3E}">
        <p14:creationId xmlns:p14="http://schemas.microsoft.com/office/powerpoint/2010/main" val="38517668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p:txBody>
          <a:bodyPr/>
          <a:lstStyle/>
          <a:p>
            <a:r>
              <a:rPr lang="en-GB" dirty="0">
                <a:latin typeface="NTPreCursivefk" panose="03000400000000000000" pitchFamily="66" charset="0"/>
              </a:rPr>
              <a:t>Helping At Home</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p:txBody>
          <a:bodyPr>
            <a:normAutofit/>
          </a:bodyPr>
          <a:lstStyle/>
          <a:p>
            <a:r>
              <a:rPr lang="en-GB" sz="2800" dirty="0">
                <a:latin typeface="NTPreCursivefk" panose="03000400000000000000" pitchFamily="66" charset="0"/>
              </a:rPr>
              <a:t>Regular reading</a:t>
            </a:r>
          </a:p>
          <a:p>
            <a:r>
              <a:rPr lang="en-GB" sz="2800" dirty="0">
                <a:latin typeface="NTPreCursivefk" panose="03000400000000000000" pitchFamily="66" charset="0"/>
              </a:rPr>
              <a:t>Times tables</a:t>
            </a:r>
          </a:p>
          <a:p>
            <a:r>
              <a:rPr lang="en-GB" sz="2800" dirty="0">
                <a:latin typeface="NTPreCursivefk" panose="03000400000000000000" pitchFamily="66" charset="0"/>
              </a:rPr>
              <a:t>Telling the time</a:t>
            </a:r>
          </a:p>
          <a:p>
            <a:r>
              <a:rPr lang="en-GB" sz="2800" dirty="0">
                <a:latin typeface="NTPreCursivefk" panose="03000400000000000000" pitchFamily="66" charset="0"/>
              </a:rPr>
              <a:t>Cooking &amp; baking</a:t>
            </a:r>
          </a:p>
          <a:p>
            <a:r>
              <a:rPr lang="en-GB" sz="2800" dirty="0">
                <a:latin typeface="NTPreCursivefk" panose="03000400000000000000" pitchFamily="66" charset="0"/>
              </a:rPr>
              <a:t>Get outdoors</a:t>
            </a:r>
          </a:p>
          <a:p>
            <a:r>
              <a:rPr lang="en-GB" sz="2800" dirty="0">
                <a:latin typeface="NTPreCursivefk" panose="03000400000000000000" pitchFamily="66" charset="0"/>
              </a:rPr>
              <a:t>Sleep!</a:t>
            </a:r>
          </a:p>
        </p:txBody>
      </p:sp>
    </p:spTree>
    <p:extLst>
      <p:ext uri="{BB962C8B-B14F-4D97-AF65-F5344CB8AC3E}">
        <p14:creationId xmlns:p14="http://schemas.microsoft.com/office/powerpoint/2010/main" val="117828597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a:xfrm>
            <a:off x="1066800" y="642594"/>
            <a:ext cx="10058400" cy="809688"/>
          </a:xfrm>
        </p:spPr>
        <p:txBody>
          <a:bodyPr/>
          <a:lstStyle/>
          <a:p>
            <a:r>
              <a:rPr lang="en-GB" dirty="0">
                <a:latin typeface="NTPreCursivefk" panose="03000400000000000000" pitchFamily="66" charset="0"/>
              </a:rPr>
              <a:t>Year 4 Multiplication Check</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a:xfrm>
            <a:off x="1066800" y="1452282"/>
            <a:ext cx="6949439" cy="4582758"/>
          </a:xfrm>
        </p:spPr>
        <p:txBody>
          <a:bodyPr>
            <a:normAutofit lnSpcReduction="10000"/>
          </a:bodyPr>
          <a:lstStyle/>
          <a:p>
            <a:r>
              <a:rPr lang="en-GB" sz="2800" dirty="0">
                <a:latin typeface="NTPreCursivefk" panose="03000400000000000000" pitchFamily="66" charset="0"/>
              </a:rPr>
              <a:t>This takes place in June.</a:t>
            </a:r>
          </a:p>
          <a:p>
            <a:r>
              <a:rPr lang="en-GB" sz="2800" dirty="0">
                <a:latin typeface="NTPreCursivefk" panose="03000400000000000000" pitchFamily="66" charset="0"/>
              </a:rPr>
              <a:t>The children answer a series of multiplication questions, testing them on their recall of facts up to 12x12.</a:t>
            </a:r>
          </a:p>
          <a:p>
            <a:r>
              <a:rPr lang="en-GB" sz="2800" dirty="0">
                <a:latin typeface="NTPreCursivefk" panose="03000400000000000000" pitchFamily="66" charset="0"/>
              </a:rPr>
              <a:t>They only have 6 seconds to answer!</a:t>
            </a:r>
          </a:p>
          <a:p>
            <a:r>
              <a:rPr lang="en-GB" sz="2800" dirty="0">
                <a:latin typeface="NTPreCursivefk" panose="03000400000000000000" pitchFamily="66" charset="0"/>
              </a:rPr>
              <a:t>We will do lots of work on our times tables this year, but please support us at home with lots of regular practice – there are lots of websites to help.</a:t>
            </a:r>
          </a:p>
          <a:p>
            <a:r>
              <a:rPr lang="en-GB" sz="2800" dirty="0">
                <a:latin typeface="NTPreCursivefk" panose="03000400000000000000" pitchFamily="66" charset="0"/>
              </a:rPr>
              <a:t>Your child’s </a:t>
            </a:r>
            <a:r>
              <a:rPr lang="en-GB" sz="2800" dirty="0" err="1">
                <a:latin typeface="NTPreCursivefk" panose="03000400000000000000" pitchFamily="66" charset="0"/>
              </a:rPr>
              <a:t>eSchools</a:t>
            </a:r>
            <a:r>
              <a:rPr lang="en-GB" sz="2800" dirty="0">
                <a:latin typeface="NTPreCursivefk" panose="03000400000000000000" pitchFamily="66" charset="0"/>
              </a:rPr>
              <a:t> classroom has lots of resources to support (Projects &gt; Year 4 Multiplication Check).</a:t>
            </a:r>
          </a:p>
          <a:p>
            <a:endParaRPr lang="en-GB" sz="2800" dirty="0">
              <a:latin typeface="NTPreCursivefk" panose="03000400000000000000" pitchFamily="66" charset="0"/>
            </a:endParaRPr>
          </a:p>
        </p:txBody>
      </p:sp>
      <p:pic>
        <p:nvPicPr>
          <p:cNvPr id="5" name="Picture 4">
            <a:extLst>
              <a:ext uri="{FF2B5EF4-FFF2-40B4-BE49-F238E27FC236}">
                <a16:creationId xmlns:a16="http://schemas.microsoft.com/office/drawing/2014/main" id="{11971FB2-D407-4CA7-B234-73CD7E8061AC}"/>
              </a:ext>
            </a:extLst>
          </p:cNvPr>
          <p:cNvPicPr>
            <a:picLocks noChangeAspect="1"/>
          </p:cNvPicPr>
          <p:nvPr/>
        </p:nvPicPr>
        <p:blipFill>
          <a:blip r:embed="rId2"/>
          <a:stretch>
            <a:fillRect/>
          </a:stretch>
        </p:blipFill>
        <p:spPr>
          <a:xfrm>
            <a:off x="8163584" y="2305609"/>
            <a:ext cx="2814270" cy="4098664"/>
          </a:xfrm>
          <a:prstGeom prst="rect">
            <a:avLst/>
          </a:prstGeom>
        </p:spPr>
      </p:pic>
      <p:pic>
        <p:nvPicPr>
          <p:cNvPr id="4" name="Picture 3">
            <a:extLst>
              <a:ext uri="{FF2B5EF4-FFF2-40B4-BE49-F238E27FC236}">
                <a16:creationId xmlns:a16="http://schemas.microsoft.com/office/drawing/2014/main" id="{6B3B6C48-C84A-47DA-88E8-FBC33F6FCE19}"/>
              </a:ext>
            </a:extLst>
          </p:cNvPr>
          <p:cNvPicPr>
            <a:picLocks noChangeAspect="1"/>
          </p:cNvPicPr>
          <p:nvPr/>
        </p:nvPicPr>
        <p:blipFill>
          <a:blip r:embed="rId3"/>
          <a:stretch>
            <a:fillRect/>
          </a:stretch>
        </p:blipFill>
        <p:spPr>
          <a:xfrm>
            <a:off x="7907262" y="280650"/>
            <a:ext cx="3813438" cy="2505581"/>
          </a:xfrm>
          <a:prstGeom prst="rect">
            <a:avLst/>
          </a:prstGeom>
        </p:spPr>
      </p:pic>
    </p:spTree>
    <p:extLst>
      <p:ext uri="{BB962C8B-B14F-4D97-AF65-F5344CB8AC3E}">
        <p14:creationId xmlns:p14="http://schemas.microsoft.com/office/powerpoint/2010/main" val="19084984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237</TotalTime>
  <Words>640</Words>
  <Application>Microsoft Office PowerPoint</Application>
  <PresentationFormat>Widescreen</PresentationFormat>
  <Paragraphs>52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Century Gothic</vt:lpstr>
      <vt:lpstr>Garamond</vt:lpstr>
      <vt:lpstr>NTPreCursivefk</vt:lpstr>
      <vt:lpstr>Savon</vt:lpstr>
      <vt:lpstr>Welcome to year 4</vt:lpstr>
      <vt:lpstr>Our Learning</vt:lpstr>
      <vt:lpstr>Our Learning</vt:lpstr>
      <vt:lpstr>Uniform &amp; PE kit</vt:lpstr>
      <vt:lpstr>Attendance &amp; Lateness</vt:lpstr>
      <vt:lpstr>Home Learning</vt:lpstr>
      <vt:lpstr>Reading</vt:lpstr>
      <vt:lpstr>Helping At Home</vt:lpstr>
      <vt:lpstr>Year 4 Multiplication Check</vt:lpstr>
      <vt:lpstr>Expectations of Behaviour &amp; Gem Powers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4</dc:title>
  <dc:creator>E Bell</dc:creator>
  <cp:lastModifiedBy>Lizzie Bell</cp:lastModifiedBy>
  <cp:revision>17</cp:revision>
  <dcterms:created xsi:type="dcterms:W3CDTF">2022-09-13T09:45:03Z</dcterms:created>
  <dcterms:modified xsi:type="dcterms:W3CDTF">2024-09-08T15:09:16Z</dcterms:modified>
</cp:coreProperties>
</file>