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15"/>
  </p:notesMasterIdLst>
  <p:sldIdLst>
    <p:sldId id="256" r:id="rId2"/>
    <p:sldId id="257" r:id="rId3"/>
    <p:sldId id="261" r:id="rId4"/>
    <p:sldId id="260" r:id="rId5"/>
    <p:sldId id="265" r:id="rId6"/>
    <p:sldId id="270" r:id="rId7"/>
    <p:sldId id="264" r:id="rId8"/>
    <p:sldId id="262" r:id="rId9"/>
    <p:sldId id="259" r:id="rId10"/>
    <p:sldId id="268" r:id="rId11"/>
    <p:sldId id="263" r:id="rId12"/>
    <p:sldId id="271" r:id="rId13"/>
    <p:sldId id="266" r:id="rId14"/>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p:scale>
          <a:sx n="109" d="100"/>
          <a:sy n="109" d="100"/>
        </p:scale>
        <p:origin x="176" y="-3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874FDA41-133C-487E-A22F-DCCF89609F6F}" type="datetimeFigureOut">
              <a:rPr lang="en-GB" smtClean="0"/>
              <a:pPr/>
              <a:t>27/11/2020</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246838AA-791D-4F47-A37B-F6B5C240D063}" type="slidenum">
              <a:rPr lang="en-GB" smtClean="0"/>
              <a:pPr/>
              <a:t>‹#›</a:t>
            </a:fld>
            <a:endParaRPr lang="en-GB"/>
          </a:p>
        </p:txBody>
      </p:sp>
    </p:spTree>
    <p:extLst>
      <p:ext uri="{BB962C8B-B14F-4D97-AF65-F5344CB8AC3E}">
        <p14:creationId xmlns:p14="http://schemas.microsoft.com/office/powerpoint/2010/main" val="1972535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E6C71D-B5F4-444F-B844-32C240DBE96E}" type="slidenum">
              <a:rPr lang="en-GB" altLang="en-US" smtClean="0">
                <a:latin typeface="Times New Roman" panose="02020603050405020304" pitchFamily="18" charset="0"/>
              </a:rPr>
              <a:pPr>
                <a:spcBef>
                  <a:spcPct val="0"/>
                </a:spcBef>
              </a:pPr>
              <a:t>3</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60121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5CEBE5-AEA4-481A-92D1-8D73B164C1EB}" type="slidenum">
              <a:rPr lang="en-GB" altLang="en-US" smtClean="0">
                <a:latin typeface="Times New Roman" panose="02020603050405020304" pitchFamily="18" charset="0"/>
              </a:rPr>
              <a:pPr>
                <a:spcBef>
                  <a:spcPct val="0"/>
                </a:spcBef>
              </a:pPr>
              <a:t>4</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6113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5D107F-AC03-4D16-9700-8813FBA5372E}" type="slidenum">
              <a:rPr lang="en-GB" altLang="en-US" smtClean="0">
                <a:latin typeface="Times New Roman" panose="02020603050405020304" pitchFamily="18" charset="0"/>
              </a:rPr>
              <a:pPr>
                <a:spcBef>
                  <a:spcPct val="0"/>
                </a:spcBef>
              </a:pPr>
              <a:t>8</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63092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DBAA27-CC4C-424F-B830-B0A96492D31F}" type="slidenum">
              <a:rPr lang="en-GB" altLang="en-US" smtClean="0">
                <a:latin typeface="Times New Roman" panose="02020603050405020304" pitchFamily="18" charset="0"/>
              </a:rPr>
              <a:pPr>
                <a:spcBef>
                  <a:spcPct val="0"/>
                </a:spcBef>
              </a:pPr>
              <a:t>11</a:t>
            </a:fld>
            <a:endParaRPr lang="en-GB" altLang="en-US">
              <a:latin typeface="Times New Roman" panose="02020603050405020304" pitchFamily="18" charset="0"/>
            </a:endParaRPr>
          </a:p>
        </p:txBody>
      </p:sp>
    </p:spTree>
    <p:extLst>
      <p:ext uri="{BB962C8B-B14F-4D97-AF65-F5344CB8AC3E}">
        <p14:creationId xmlns:p14="http://schemas.microsoft.com/office/powerpoint/2010/main" val="2282027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pPr/>
              <a:t>11/27/20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pPr/>
              <a:t>11/27/20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pPr/>
              <a:t>11/27/20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pPr/>
              <a:t>11/27/20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pPr/>
              <a:t>11/27/20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pPr/>
              <a:t>11/27/20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pPr/>
              <a:t>11/27/20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pPr/>
              <a:t>11/27/20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pPr/>
              <a:t>11/27/20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pPr/>
              <a:t>11/27/20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pPr/>
              <a:t>11/27/20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pPr/>
              <a:t>11/27/20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Welcome to our EYFS unit</a:t>
            </a:r>
          </a:p>
        </p:txBody>
      </p:sp>
      <p:sp>
        <p:nvSpPr>
          <p:cNvPr id="3" name="Subtitle 2"/>
          <p:cNvSpPr>
            <a:spLocks noGrp="1"/>
          </p:cNvSpPr>
          <p:nvPr>
            <p:ph type="subTitle" idx="1"/>
          </p:nvPr>
        </p:nvSpPr>
        <p:spPr/>
        <p:txBody>
          <a:bodyPr>
            <a:noAutofit/>
          </a:bodyPr>
          <a:lstStyle/>
          <a:p>
            <a:r>
              <a:rPr lang="en-GB" sz="3200" dirty="0">
                <a:latin typeface="NTPreCursivefk" panose="03000400000000000000" pitchFamily="66" charset="0"/>
              </a:rPr>
              <a:t>Reception Induction Meeting</a:t>
            </a:r>
          </a:p>
        </p:txBody>
      </p:sp>
      <p:pic>
        <p:nvPicPr>
          <p:cNvPr id="4" name="Picture 3" descr="Image result for king street primary and preschool"/>
          <p:cNvPicPr/>
          <p:nvPr/>
        </p:nvPicPr>
        <p:blipFill>
          <a:blip r:embed="rId2">
            <a:extLst>
              <a:ext uri="{28A0092B-C50C-407E-A947-70E740481C1C}">
                <a14:useLocalDpi xmlns:a14="http://schemas.microsoft.com/office/drawing/2010/main" val="0"/>
              </a:ext>
            </a:extLst>
          </a:blip>
          <a:srcRect/>
          <a:stretch>
            <a:fillRect/>
          </a:stretch>
        </p:blipFill>
        <p:spPr bwMode="auto">
          <a:xfrm>
            <a:off x="5325111" y="549483"/>
            <a:ext cx="1541780" cy="1541780"/>
          </a:xfrm>
          <a:prstGeom prst="rect">
            <a:avLst/>
          </a:prstGeom>
          <a:noFill/>
          <a:ln>
            <a:noFill/>
          </a:ln>
        </p:spPr>
      </p:pic>
    </p:spTree>
    <p:extLst>
      <p:ext uri="{BB962C8B-B14F-4D97-AF65-F5344CB8AC3E}">
        <p14:creationId xmlns:p14="http://schemas.microsoft.com/office/powerpoint/2010/main" val="62412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NTPreCursivefk" panose="03000400000000000000" pitchFamily="66" charset="0"/>
              </a:rPr>
              <a:t>Home-School Partnership </a:t>
            </a:r>
          </a:p>
        </p:txBody>
      </p:sp>
      <p:sp>
        <p:nvSpPr>
          <p:cNvPr id="3" name="Text Placeholder 2"/>
          <p:cNvSpPr>
            <a:spLocks noGrp="1"/>
          </p:cNvSpPr>
          <p:nvPr>
            <p:ph type="body" idx="1"/>
          </p:nvPr>
        </p:nvSpPr>
        <p:spPr/>
        <p:txBody>
          <a:bodyPr/>
          <a:lstStyle/>
          <a:p>
            <a:r>
              <a:rPr lang="en-GB" sz="3600" dirty="0">
                <a:latin typeface="NTPreCursivefk" panose="03000400000000000000" pitchFamily="66" charset="0"/>
              </a:rPr>
              <a:t>How can you help at home?</a:t>
            </a:r>
          </a:p>
          <a:p>
            <a:endParaRPr lang="en-GB" dirty="0"/>
          </a:p>
        </p:txBody>
      </p:sp>
      <p:sp>
        <p:nvSpPr>
          <p:cNvPr id="4" name="Content Placeholder 3"/>
          <p:cNvSpPr>
            <a:spLocks noGrp="1"/>
          </p:cNvSpPr>
          <p:nvPr>
            <p:ph sz="half" idx="2"/>
          </p:nvPr>
        </p:nvSpPr>
        <p:spPr/>
        <p:txBody>
          <a:bodyPr>
            <a:normAutofit fontScale="70000" lnSpcReduction="20000"/>
          </a:bodyPr>
          <a:lstStyle/>
          <a:p>
            <a:r>
              <a:rPr lang="en-GB" sz="2800" dirty="0">
                <a:latin typeface="NTPreCursivefk" panose="03000400000000000000" pitchFamily="66" charset="0"/>
              </a:rPr>
              <a:t>Regular reading of reading book</a:t>
            </a:r>
          </a:p>
          <a:p>
            <a:r>
              <a:rPr lang="en-GB" sz="2800" dirty="0">
                <a:latin typeface="NTPreCursivefk" panose="03000400000000000000" pitchFamily="66" charset="0"/>
              </a:rPr>
              <a:t>Sharing books at bedtime</a:t>
            </a:r>
          </a:p>
          <a:p>
            <a:r>
              <a:rPr lang="en-GB" sz="2800" dirty="0">
                <a:latin typeface="NTPreCursivefk" panose="03000400000000000000" pitchFamily="66" charset="0"/>
              </a:rPr>
              <a:t>Reading key words </a:t>
            </a:r>
          </a:p>
          <a:p>
            <a:r>
              <a:rPr lang="en-GB" sz="2800" dirty="0">
                <a:latin typeface="NTPreCursivefk" panose="03000400000000000000" pitchFamily="66" charset="0"/>
              </a:rPr>
              <a:t>Counting everyday objects</a:t>
            </a:r>
          </a:p>
          <a:p>
            <a:r>
              <a:rPr lang="en-GB" sz="2800" dirty="0">
                <a:latin typeface="NTPreCursivefk" panose="03000400000000000000" pitchFamily="66" charset="0"/>
              </a:rPr>
              <a:t>Talking about weights/heights</a:t>
            </a:r>
          </a:p>
          <a:p>
            <a:r>
              <a:rPr lang="en-GB" sz="2800" dirty="0">
                <a:latin typeface="NTPreCursivefk" panose="03000400000000000000" pitchFamily="66" charset="0"/>
              </a:rPr>
              <a:t>Send in journal contributions</a:t>
            </a:r>
          </a:p>
          <a:p>
            <a:r>
              <a:rPr lang="en-GB" sz="2800" dirty="0">
                <a:latin typeface="NTPreCursivefk" panose="03000400000000000000" pitchFamily="66" charset="0"/>
              </a:rPr>
              <a:t>Talk to us…we are here to help!</a:t>
            </a:r>
          </a:p>
          <a:p>
            <a:endParaRPr lang="en-GB" sz="2800" dirty="0">
              <a:latin typeface="NTPreCursivefk" panose="03000400000000000000" pitchFamily="66" charset="0"/>
            </a:endParaRPr>
          </a:p>
          <a:p>
            <a:pPr marL="0" indent="0">
              <a:buNone/>
            </a:pPr>
            <a:r>
              <a:rPr lang="en-GB" sz="2800" dirty="0">
                <a:latin typeface="NTPreCursivefk" panose="03000400000000000000" pitchFamily="66" charset="0"/>
              </a:rPr>
              <a:t>Volunteers are always warmly welcomed!</a:t>
            </a:r>
          </a:p>
          <a:p>
            <a:endParaRPr lang="en-GB" dirty="0">
              <a:latin typeface="NTPreCursivefk" panose="03000400000000000000" pitchFamily="66" charset="0"/>
            </a:endParaRPr>
          </a:p>
        </p:txBody>
      </p:sp>
      <p:pic>
        <p:nvPicPr>
          <p:cNvPr id="1028" name="Picture 4" descr="Image result for alphablo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550" y="4538584"/>
            <a:ext cx="47910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umber blocks"/>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8724125" y="2714414"/>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02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828453" y="500064"/>
            <a:ext cx="3235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400" b="1" dirty="0">
                <a:latin typeface="NTPreCursivefk" panose="03000400000000000000" pitchFamily="66" charset="0"/>
              </a:rPr>
              <a:t>Medical Matters</a:t>
            </a:r>
          </a:p>
        </p:txBody>
      </p:sp>
      <p:sp>
        <p:nvSpPr>
          <p:cNvPr id="37891" name="Rectangle 3"/>
          <p:cNvSpPr>
            <a:spLocks noChangeArrowheads="1"/>
          </p:cNvSpPr>
          <p:nvPr/>
        </p:nvSpPr>
        <p:spPr bwMode="auto">
          <a:xfrm>
            <a:off x="3095625" y="1285876"/>
            <a:ext cx="8186268" cy="748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None/>
            </a:pPr>
            <a:r>
              <a:rPr lang="en-GB" altLang="en-US" sz="2600" dirty="0">
                <a:latin typeface="NTPreCursivefk" panose="03000400000000000000" pitchFamily="66" charset="0"/>
              </a:rPr>
              <a:t>We do encourage outstanding attendance to our setting and offer rewards to children who manage to maintain 100% attendance.  However, we appreciate that children do become unwell and are unable to attend school.</a:t>
            </a:r>
          </a:p>
          <a:p>
            <a:pPr eaLnBrk="1" hangingPunct="1">
              <a:lnSpc>
                <a:spcPct val="90000"/>
              </a:lnSpc>
              <a:spcBef>
                <a:spcPct val="0"/>
              </a:spcBef>
              <a:buNone/>
            </a:pPr>
            <a:endParaRPr lang="en-GB" altLang="en-US" sz="2600" dirty="0">
              <a:latin typeface="NTPreCursivefk" panose="03000400000000000000" pitchFamily="66" charset="0"/>
            </a:endParaRPr>
          </a:p>
          <a:p>
            <a:pPr>
              <a:lnSpc>
                <a:spcPct val="90000"/>
              </a:lnSpc>
              <a:spcBef>
                <a:spcPct val="0"/>
              </a:spcBef>
            </a:pPr>
            <a:r>
              <a:rPr lang="en-GB" altLang="en-US" sz="2600" dirty="0">
                <a:latin typeface="NTPreCursivefk" panose="03000400000000000000" pitchFamily="66" charset="0"/>
              </a:rPr>
              <a:t>Any sickness or diarrhoea, must be followed by 48 hrs absence.</a:t>
            </a:r>
          </a:p>
          <a:p>
            <a:pPr eaLnBrk="1" hangingPunct="1">
              <a:lnSpc>
                <a:spcPct val="90000"/>
              </a:lnSpc>
              <a:spcBef>
                <a:spcPct val="0"/>
              </a:spcBef>
            </a:pPr>
            <a:endParaRPr lang="en-GB" altLang="en-US" sz="2600" dirty="0">
              <a:latin typeface="NTPreCursivefk" panose="03000400000000000000" pitchFamily="66" charset="0"/>
            </a:endParaRPr>
          </a:p>
          <a:p>
            <a:pPr eaLnBrk="1" hangingPunct="1">
              <a:lnSpc>
                <a:spcPct val="90000"/>
              </a:lnSpc>
              <a:spcBef>
                <a:spcPct val="0"/>
              </a:spcBef>
            </a:pPr>
            <a:r>
              <a:rPr lang="en-GB" altLang="en-US" sz="2600" dirty="0">
                <a:latin typeface="NTPreCursivefk" panose="03000400000000000000" pitchFamily="66" charset="0"/>
              </a:rPr>
              <a:t>Any absence requires a message or telephone call to school before 9am explaining why.</a:t>
            </a:r>
          </a:p>
          <a:p>
            <a:pPr eaLnBrk="1" hangingPunct="1">
              <a:lnSpc>
                <a:spcPct val="90000"/>
              </a:lnSpc>
              <a:spcBef>
                <a:spcPct val="0"/>
              </a:spcBef>
              <a:buFontTx/>
              <a:buNone/>
            </a:pPr>
            <a:endParaRPr lang="en-GB" altLang="en-US" sz="2600" dirty="0">
              <a:latin typeface="NTPreCursivefk" panose="03000400000000000000" pitchFamily="66" charset="0"/>
            </a:endParaRPr>
          </a:p>
          <a:p>
            <a:pPr eaLnBrk="1" hangingPunct="1">
              <a:lnSpc>
                <a:spcPct val="90000"/>
              </a:lnSpc>
              <a:spcBef>
                <a:spcPct val="0"/>
              </a:spcBef>
            </a:pPr>
            <a:r>
              <a:rPr lang="en-GB" altLang="en-US" sz="2600" dirty="0">
                <a:latin typeface="NTPreCursivefk" panose="03000400000000000000" pitchFamily="66" charset="0"/>
              </a:rPr>
              <a:t>Head lice are common! Please check regularly and treat as recommended.</a:t>
            </a:r>
          </a:p>
          <a:p>
            <a:pPr eaLnBrk="1" hangingPunct="1">
              <a:lnSpc>
                <a:spcPct val="90000"/>
              </a:lnSpc>
              <a:spcBef>
                <a:spcPct val="0"/>
              </a:spcBef>
            </a:pPr>
            <a:endParaRPr lang="en-GB" altLang="en-US" sz="2600" dirty="0">
              <a:latin typeface="NTPreCursivefk" panose="03000400000000000000" pitchFamily="66" charset="0"/>
            </a:endParaRPr>
          </a:p>
          <a:p>
            <a:pPr eaLnBrk="1" hangingPunct="1">
              <a:lnSpc>
                <a:spcPct val="90000"/>
              </a:lnSpc>
              <a:spcBef>
                <a:spcPct val="0"/>
              </a:spcBef>
            </a:pPr>
            <a:r>
              <a:rPr lang="en-GB" altLang="en-US" sz="2600" dirty="0">
                <a:latin typeface="NTPreCursivefk" panose="03000400000000000000" pitchFamily="66" charset="0"/>
              </a:rPr>
              <a:t>Prescribed medicines can be administered once a form from the office has been completed.</a:t>
            </a:r>
          </a:p>
          <a:p>
            <a:pPr eaLnBrk="1" hangingPunct="1">
              <a:lnSpc>
                <a:spcPct val="90000"/>
              </a:lnSpc>
              <a:spcBef>
                <a:spcPct val="0"/>
              </a:spcBef>
            </a:pPr>
            <a:endParaRPr lang="en-GB" altLang="en-US" sz="2400" dirty="0">
              <a:latin typeface="Comic Sans MS" panose="030F0702030302020204" pitchFamily="66" charset="0"/>
            </a:endParaRPr>
          </a:p>
          <a:p>
            <a:pPr eaLnBrk="1" hangingPunct="1">
              <a:lnSpc>
                <a:spcPct val="90000"/>
              </a:lnSpc>
              <a:spcBef>
                <a:spcPct val="0"/>
              </a:spcBef>
            </a:pPr>
            <a:endParaRPr lang="en-GB" altLang="en-US" sz="2400" dirty="0">
              <a:latin typeface="Comic Sans MS" panose="030F0702030302020204" pitchFamily="66" charset="0"/>
            </a:endParaRPr>
          </a:p>
          <a:p>
            <a:pPr eaLnBrk="1" hangingPunct="1">
              <a:lnSpc>
                <a:spcPct val="90000"/>
              </a:lnSpc>
              <a:spcBef>
                <a:spcPct val="0"/>
              </a:spcBef>
            </a:pPr>
            <a:endParaRPr lang="en-GB" altLang="en-US" sz="2400" dirty="0">
              <a:latin typeface="Comic Sans MS" panose="030F0702030302020204" pitchFamily="66" charset="0"/>
            </a:endParaRPr>
          </a:p>
          <a:p>
            <a:pPr eaLnBrk="1" hangingPunct="1">
              <a:lnSpc>
                <a:spcPct val="90000"/>
              </a:lnSpc>
              <a:spcBef>
                <a:spcPct val="0"/>
              </a:spcBef>
            </a:pPr>
            <a:endParaRPr lang="en-GB" altLang="en-US" sz="2400" dirty="0">
              <a:latin typeface="Comic Sans MS" panose="030F0702030302020204" pitchFamily="66" charset="0"/>
            </a:endParaRPr>
          </a:p>
          <a:p>
            <a:pPr eaLnBrk="1" hangingPunct="1">
              <a:lnSpc>
                <a:spcPct val="90000"/>
              </a:lnSpc>
              <a:spcBef>
                <a:spcPct val="0"/>
              </a:spcBef>
            </a:pPr>
            <a:endParaRPr lang="en-GB" altLang="en-US" sz="2400" dirty="0">
              <a:latin typeface="Comic Sans MS" panose="030F0702030302020204" pitchFamily="66" charset="0"/>
            </a:endParaRPr>
          </a:p>
          <a:p>
            <a:pPr eaLnBrk="1" hangingPunct="1">
              <a:lnSpc>
                <a:spcPct val="90000"/>
              </a:lnSpc>
              <a:spcBef>
                <a:spcPct val="0"/>
              </a:spcBef>
            </a:pPr>
            <a:endParaRPr lang="en-GB" altLang="en-US" sz="2400" dirty="0">
              <a:latin typeface="Comic Sans MS" panose="030F0702030302020204" pitchFamily="66" charset="0"/>
            </a:endParaRPr>
          </a:p>
        </p:txBody>
      </p:sp>
      <p:sp>
        <p:nvSpPr>
          <p:cNvPr id="4" name="Rounded Rectangle 3"/>
          <p:cNvSpPr/>
          <p:nvPr/>
        </p:nvSpPr>
        <p:spPr>
          <a:xfrm rot="5400000">
            <a:off x="499860" y="1722597"/>
            <a:ext cx="2333413" cy="1835135"/>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rot="5400000">
            <a:off x="499860" y="4234738"/>
            <a:ext cx="2333413" cy="183513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71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NTPreCursivefk" pitchFamily="66" charset="0"/>
              </a:rPr>
              <a:t>Safeguarding</a:t>
            </a:r>
          </a:p>
        </p:txBody>
      </p:sp>
      <p:sp>
        <p:nvSpPr>
          <p:cNvPr id="3" name="Content Placeholder 2"/>
          <p:cNvSpPr>
            <a:spLocks noGrp="1"/>
          </p:cNvSpPr>
          <p:nvPr>
            <p:ph idx="1"/>
          </p:nvPr>
        </p:nvSpPr>
        <p:spPr/>
        <p:txBody>
          <a:bodyPr>
            <a:normAutofit fontScale="85000" lnSpcReduction="20000"/>
          </a:bodyPr>
          <a:lstStyle/>
          <a:p>
            <a:pPr>
              <a:buNone/>
            </a:pPr>
            <a:r>
              <a:rPr lang="en-GB" sz="2800" dirty="0">
                <a:latin typeface="NTPreCursivefk" pitchFamily="66" charset="0"/>
              </a:rPr>
              <a:t>At King Street Primary School we have a duty of care to your children to ensure they are safe and cared for.</a:t>
            </a:r>
          </a:p>
          <a:p>
            <a:pPr>
              <a:buNone/>
            </a:pPr>
            <a:r>
              <a:rPr lang="en-GB" sz="2800" dirty="0">
                <a:latin typeface="NTPreCursivefk" pitchFamily="66" charset="0"/>
              </a:rPr>
              <a:t>Please ensure that we have up to date contact information so that we are able to contact you if there is a problem.  Please call into our office with new phone numbers or addresses so that we can update our systems.</a:t>
            </a:r>
          </a:p>
          <a:p>
            <a:pPr>
              <a:buNone/>
            </a:pPr>
            <a:r>
              <a:rPr lang="en-GB" sz="2800" dirty="0">
                <a:latin typeface="NTPreCursivefk" pitchFamily="66" charset="0"/>
              </a:rPr>
              <a:t>Please let us know if someone different will be collecting your child.  We appreciate that there may be times when someone is asked to do so at the last moment, but we would appreciate it if you could call school and sometimes giving the adult a password (such as a pet’s name) so that we can verify their identity.</a:t>
            </a:r>
          </a:p>
          <a:p>
            <a:pPr>
              <a:buNone/>
            </a:pPr>
            <a:r>
              <a:rPr lang="en-GB" sz="2800" dirty="0">
                <a:latin typeface="NTPreCursivefk" pitchFamily="66" charset="0"/>
              </a:rPr>
              <a:t>If there are any issues at home, please let your child’s Key Person know.  We are here to support you and your child.</a:t>
            </a:r>
          </a:p>
        </p:txBody>
      </p:sp>
      <p:pic>
        <p:nvPicPr>
          <p:cNvPr id="30722" name="Picture 2" descr="C:\Users\whitb_000\AppData\Local\Microsoft\Windows\INetCache\IE\JR3BX36S\Hearts10[1].jpg"/>
          <p:cNvPicPr>
            <a:picLocks noChangeAspect="1" noChangeArrowheads="1"/>
          </p:cNvPicPr>
          <p:nvPr/>
        </p:nvPicPr>
        <p:blipFill>
          <a:blip r:embed="rId2"/>
          <a:srcRect/>
          <a:stretch>
            <a:fillRect/>
          </a:stretch>
        </p:blipFill>
        <p:spPr bwMode="auto">
          <a:xfrm>
            <a:off x="9514840" y="525599"/>
            <a:ext cx="1536337" cy="137818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quote children play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948" y="1461780"/>
            <a:ext cx="3489719" cy="2613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king street primary and preschool"/>
          <p:cNvPicPr/>
          <p:nvPr/>
        </p:nvPicPr>
        <p:blipFill>
          <a:blip r:embed="rId3">
            <a:extLst>
              <a:ext uri="{28A0092B-C50C-407E-A947-70E740481C1C}">
                <a14:useLocalDpi xmlns:a14="http://schemas.microsoft.com/office/drawing/2010/main" val="0"/>
              </a:ext>
            </a:extLst>
          </a:blip>
          <a:srcRect/>
          <a:stretch>
            <a:fillRect/>
          </a:stretch>
        </p:blipFill>
        <p:spPr bwMode="auto">
          <a:xfrm>
            <a:off x="5325111" y="690890"/>
            <a:ext cx="1541780" cy="1541780"/>
          </a:xfrm>
          <a:prstGeom prst="rect">
            <a:avLst/>
          </a:prstGeom>
          <a:noFill/>
          <a:ln>
            <a:noFill/>
          </a:ln>
        </p:spPr>
      </p:pic>
      <p:sp>
        <p:nvSpPr>
          <p:cNvPr id="4" name="TextBox 3"/>
          <p:cNvSpPr txBox="1"/>
          <p:nvPr/>
        </p:nvSpPr>
        <p:spPr>
          <a:xfrm>
            <a:off x="4542503" y="4406530"/>
            <a:ext cx="5704964" cy="830997"/>
          </a:xfrm>
          <a:prstGeom prst="rect">
            <a:avLst/>
          </a:prstGeom>
          <a:noFill/>
        </p:spPr>
        <p:txBody>
          <a:bodyPr wrap="square" rtlCol="0">
            <a:spAutoFit/>
          </a:bodyPr>
          <a:lstStyle/>
          <a:p>
            <a:r>
              <a:rPr lang="en-GB" sz="4800" b="1" dirty="0">
                <a:latin typeface="NTPreCursivefk" panose="03000400000000000000" pitchFamily="66" charset="0"/>
              </a:rPr>
              <a:t>Our journey starts here…</a:t>
            </a:r>
          </a:p>
        </p:txBody>
      </p:sp>
      <p:pic>
        <p:nvPicPr>
          <p:cNvPr id="2" name="Picture 4" descr="Image result for learning through play qu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780" y="1510211"/>
            <a:ext cx="2721440" cy="384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91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NTPreCursivefk" panose="03000400000000000000" pitchFamily="66" charset="0"/>
              </a:rPr>
              <a:t>What is the Early Years Foundation Stage? </a:t>
            </a:r>
            <a:endParaRPr lang="en-GB" dirty="0">
              <a:latin typeface="NTPreCursivefk" panose="03000400000000000000" pitchFamily="66" charset="0"/>
            </a:endParaRPr>
          </a:p>
        </p:txBody>
      </p:sp>
      <p:sp>
        <p:nvSpPr>
          <p:cNvPr id="3" name="Content Placeholder 2"/>
          <p:cNvSpPr>
            <a:spLocks noGrp="1"/>
          </p:cNvSpPr>
          <p:nvPr>
            <p:ph idx="1"/>
          </p:nvPr>
        </p:nvSpPr>
        <p:spPr>
          <a:xfrm>
            <a:off x="1066800" y="1815612"/>
            <a:ext cx="10058400" cy="3931920"/>
          </a:xfrm>
        </p:spPr>
        <p:txBody>
          <a:bodyPr/>
          <a:lstStyle/>
          <a:p>
            <a:r>
              <a:rPr lang="en-GB" altLang="en-US" sz="2400" dirty="0">
                <a:latin typeface="NTPreCursivefk" panose="03000400000000000000" pitchFamily="66" charset="0"/>
              </a:rPr>
              <a:t>The Early Years Foundation Stage (E.Y.F.S.) is the stage of education for children from birth to the end of the Reception year</a:t>
            </a:r>
            <a:r>
              <a:rPr lang="en-GB" altLang="en-US" sz="2400" dirty="0">
                <a:solidFill>
                  <a:schemeClr val="folHlink"/>
                </a:solidFill>
                <a:latin typeface="NTPreCursivefk" panose="03000400000000000000" pitchFamily="66" charset="0"/>
              </a:rPr>
              <a:t>.</a:t>
            </a:r>
            <a:r>
              <a:rPr lang="en-GB" altLang="en-US" sz="2400" dirty="0">
                <a:latin typeface="NTPreCursivefk" panose="03000400000000000000" pitchFamily="66" charset="0"/>
              </a:rPr>
              <a:t> </a:t>
            </a:r>
          </a:p>
          <a:p>
            <a:pPr>
              <a:buNone/>
            </a:pPr>
            <a:endParaRPr lang="en-GB" altLang="en-US" sz="2400" dirty="0">
              <a:latin typeface="NTPreCursivefk" panose="03000400000000000000" pitchFamily="66" charset="0"/>
            </a:endParaRPr>
          </a:p>
          <a:p>
            <a:r>
              <a:rPr lang="en-US" altLang="en-US" sz="2400" dirty="0">
                <a:latin typeface="NTPreCursivefk" panose="03000400000000000000" pitchFamily="66" charset="0"/>
              </a:rPr>
              <a:t>It is based on the recognition that children learn best through </a:t>
            </a:r>
            <a:r>
              <a:rPr lang="en-US" altLang="en-US" sz="2400" b="1" dirty="0">
                <a:latin typeface="NTPreCursivefk" panose="03000400000000000000" pitchFamily="66" charset="0"/>
              </a:rPr>
              <a:t>play and active learning. </a:t>
            </a:r>
          </a:p>
          <a:p>
            <a:pPr marL="0" indent="0">
              <a:buNone/>
            </a:pPr>
            <a:endParaRPr lang="en-GB" dirty="0"/>
          </a:p>
        </p:txBody>
      </p:sp>
      <p:sp>
        <p:nvSpPr>
          <p:cNvPr id="5" name="Rounded Rectangle 4"/>
          <p:cNvSpPr/>
          <p:nvPr/>
        </p:nvSpPr>
        <p:spPr>
          <a:xfrm rot="5400000">
            <a:off x="1356337" y="3991064"/>
            <a:ext cx="2817177" cy="2231397"/>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5400000">
            <a:off x="7973710" y="3870194"/>
            <a:ext cx="2650378" cy="2473135"/>
          </a:xfrm>
          <a:prstGeom prst="round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rot="5400000">
            <a:off x="4758773" y="4094146"/>
            <a:ext cx="2674455" cy="2049308"/>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0332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marL="342900" indent="-342900">
              <a:spcBef>
                <a:spcPct val="50000"/>
              </a:spcBef>
            </a:pPr>
            <a:r>
              <a:rPr lang="en-GB" altLang="en-US" sz="4400" dirty="0">
                <a:latin typeface="NTPreCursivefk" panose="03000400000000000000" pitchFamily="66" charset="0"/>
              </a:rPr>
              <a:t>The E.Y.F.S. is based on 4 themes: </a:t>
            </a:r>
            <a:br>
              <a:rPr lang="en-GB" altLang="en-US" sz="4400" u="sng" dirty="0">
                <a:latin typeface="NTPreCursivefk" panose="03000400000000000000" pitchFamily="66" charset="0"/>
              </a:rPr>
            </a:br>
            <a:endParaRPr lang="en-GB" altLang="en-US" sz="4400" u="sng" dirty="0">
              <a:latin typeface="NTPreCursivefk" panose="03000400000000000000" pitchFamily="66" charset="0"/>
            </a:endParaRPr>
          </a:p>
        </p:txBody>
      </p:sp>
      <p:sp>
        <p:nvSpPr>
          <p:cNvPr id="12291" name="Rectangle 3"/>
          <p:cNvSpPr>
            <a:spLocks noGrp="1" noChangeArrowheads="1"/>
          </p:cNvSpPr>
          <p:nvPr>
            <p:ph idx="1"/>
          </p:nvPr>
        </p:nvSpPr>
        <p:spPr>
          <a:xfrm>
            <a:off x="3520000" y="1628776"/>
            <a:ext cx="7620000" cy="5373687"/>
          </a:xfrm>
        </p:spPr>
        <p:txBody>
          <a:bodyPr/>
          <a:lstStyle/>
          <a:p>
            <a:pPr eaLnBrk="1" hangingPunct="1"/>
            <a:endParaRPr lang="en-GB" altLang="en-US" sz="2400" dirty="0">
              <a:latin typeface="Tempus Sans ITC" panose="04020404030D07020202" pitchFamily="82" charset="0"/>
            </a:endParaRPr>
          </a:p>
          <a:p>
            <a:pPr eaLnBrk="1" hangingPunct="1"/>
            <a:endParaRPr lang="en-GB" altLang="en-US" sz="2400" dirty="0">
              <a:latin typeface="Tempus Sans ITC" panose="04020404030D07020202" pitchFamily="82" charset="0"/>
            </a:endParaRPr>
          </a:p>
        </p:txBody>
      </p:sp>
      <p:sp>
        <p:nvSpPr>
          <p:cNvPr id="4" name="Rectangle 5"/>
          <p:cNvSpPr>
            <a:spLocks noChangeArrowheads="1"/>
          </p:cNvSpPr>
          <p:nvPr/>
        </p:nvSpPr>
        <p:spPr bwMode="auto">
          <a:xfrm>
            <a:off x="2566989" y="1628776"/>
            <a:ext cx="748823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dirty="0">
                <a:latin typeface="NTPreCursivefk" panose="03000400000000000000" pitchFamily="66" charset="0"/>
              </a:rPr>
              <a:t>1		A Unique Child -</a:t>
            </a:r>
            <a:r>
              <a:rPr lang="en-GB" altLang="en-US" sz="2000" dirty="0">
                <a:latin typeface="NTPreCursivefk" panose="03000400000000000000" pitchFamily="66" charset="0"/>
              </a:rPr>
              <a:t>Every child is a competent learner from birth who can be resilient, capable, confident and self-assured. </a:t>
            </a:r>
          </a:p>
          <a:p>
            <a:pPr eaLnBrk="1" hangingPunct="1">
              <a:spcBef>
                <a:spcPct val="0"/>
              </a:spcBef>
              <a:buFontTx/>
              <a:buNone/>
            </a:pPr>
            <a:r>
              <a:rPr lang="en-GB" altLang="en-US" dirty="0">
                <a:latin typeface="NTPreCursivefk" panose="03000400000000000000" pitchFamily="66" charset="0"/>
              </a:rPr>
              <a:t>2		Positive Relationships -</a:t>
            </a:r>
            <a:r>
              <a:rPr lang="en-GB" altLang="en-US" sz="2000" dirty="0">
                <a:latin typeface="NTPreCursivefk" panose="03000400000000000000" pitchFamily="66" charset="0"/>
              </a:rPr>
              <a:t>Children learn to be strong and independent from a base of loving and secure relationships with parents and/or a key person.</a:t>
            </a:r>
            <a:r>
              <a:rPr lang="en-GB" altLang="en-US" sz="2400" dirty="0">
                <a:latin typeface="NTPreCursivefk" panose="03000400000000000000" pitchFamily="66" charset="0"/>
              </a:rPr>
              <a:t> </a:t>
            </a:r>
            <a:endParaRPr lang="en-GB" altLang="en-US" dirty="0">
              <a:latin typeface="NTPreCursivefk" panose="03000400000000000000" pitchFamily="66" charset="0"/>
            </a:endParaRPr>
          </a:p>
          <a:p>
            <a:pPr eaLnBrk="1" hangingPunct="1">
              <a:spcBef>
                <a:spcPct val="0"/>
              </a:spcBef>
              <a:buFontTx/>
              <a:buNone/>
            </a:pPr>
            <a:r>
              <a:rPr lang="en-GB" altLang="en-US" dirty="0">
                <a:latin typeface="NTPreCursivefk" panose="03000400000000000000" pitchFamily="66" charset="0"/>
              </a:rPr>
              <a:t>3		Enabling Environments - </a:t>
            </a:r>
            <a:r>
              <a:rPr lang="en-GB" altLang="en-US" sz="2000" dirty="0">
                <a:latin typeface="NTPreCursivefk" panose="03000400000000000000" pitchFamily="66" charset="0"/>
              </a:rPr>
              <a:t>The environment plays a key role in supporting and extending children's development and learning.</a:t>
            </a:r>
            <a:r>
              <a:rPr lang="en-GB" altLang="en-US" sz="2400" dirty="0">
                <a:latin typeface="NTPreCursivefk" panose="03000400000000000000" pitchFamily="66" charset="0"/>
              </a:rPr>
              <a:t> </a:t>
            </a:r>
            <a:endParaRPr lang="en-GB" altLang="en-US" dirty="0">
              <a:latin typeface="NTPreCursivefk" panose="03000400000000000000" pitchFamily="66" charset="0"/>
            </a:endParaRPr>
          </a:p>
          <a:p>
            <a:pPr eaLnBrk="1" hangingPunct="1">
              <a:spcBef>
                <a:spcPct val="0"/>
              </a:spcBef>
              <a:buFontTx/>
              <a:buNone/>
            </a:pPr>
            <a:r>
              <a:rPr lang="en-GB" altLang="en-US" dirty="0">
                <a:latin typeface="NTPreCursivefk" panose="03000400000000000000" pitchFamily="66" charset="0"/>
              </a:rPr>
              <a:t>4		Learning and Development - </a:t>
            </a:r>
            <a:r>
              <a:rPr lang="en-GB" altLang="en-US" sz="2000" dirty="0">
                <a:latin typeface="NTPreCursivefk" panose="03000400000000000000" pitchFamily="66" charset="0"/>
              </a:rPr>
              <a:t>Children develop and learn in different ways and at different rates and all areas of Learning and Development are equally important and inter-connected.</a:t>
            </a:r>
            <a:r>
              <a:rPr lang="en-GB" altLang="en-US" sz="2400" dirty="0">
                <a:latin typeface="NTPreCursivefk" panose="03000400000000000000" pitchFamily="66" charset="0"/>
              </a:rPr>
              <a:t> </a:t>
            </a:r>
          </a:p>
        </p:txBody>
      </p:sp>
      <p:sp>
        <p:nvSpPr>
          <p:cNvPr id="2" name="Rounded Rectangle 1"/>
          <p:cNvSpPr/>
          <p:nvPr/>
        </p:nvSpPr>
        <p:spPr>
          <a:xfrm rot="5400000">
            <a:off x="579997" y="1753534"/>
            <a:ext cx="2084650" cy="1835135"/>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5400000">
            <a:off x="524825" y="4149764"/>
            <a:ext cx="2194994" cy="183513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457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9212" y="357188"/>
            <a:ext cx="11533239" cy="2000250"/>
          </a:xfrm>
        </p:spPr>
        <p:txBody>
          <a:bodyPr/>
          <a:lstStyle/>
          <a:p>
            <a:pPr eaLnBrk="1" hangingPunct="1"/>
            <a:r>
              <a:rPr lang="en-GB" altLang="en-US" sz="3200" dirty="0">
                <a:latin typeface="NTPreCursivefk" panose="03000400000000000000" pitchFamily="66" charset="0"/>
              </a:rPr>
              <a:t>Within the theme of Learning and Development there are seven areas: </a:t>
            </a:r>
          </a:p>
        </p:txBody>
      </p:sp>
      <p:sp>
        <p:nvSpPr>
          <p:cNvPr id="14339" name="Rectangle 3"/>
          <p:cNvSpPr>
            <a:spLocks noGrp="1" noChangeArrowheads="1"/>
          </p:cNvSpPr>
          <p:nvPr>
            <p:ph idx="1"/>
          </p:nvPr>
        </p:nvSpPr>
        <p:spPr>
          <a:xfrm>
            <a:off x="2640013" y="2428876"/>
            <a:ext cx="7620000" cy="4429125"/>
          </a:xfrm>
        </p:spPr>
        <p:txBody>
          <a:bodyPr/>
          <a:lstStyle/>
          <a:p>
            <a:pPr eaLnBrk="1" hangingPunct="1"/>
            <a:endParaRPr lang="en-GB" altLang="en-US" sz="2400">
              <a:latin typeface="Tempus Sans ITC" panose="04020404030D07020202" pitchFamily="82" charset="0"/>
            </a:endParaRPr>
          </a:p>
          <a:p>
            <a:pPr eaLnBrk="1" hangingPunct="1">
              <a:buFontTx/>
              <a:buNone/>
            </a:pPr>
            <a:endParaRPr lang="en-GB" altLang="en-US" sz="2400">
              <a:latin typeface="Tempus Sans ITC" panose="04020404030D07020202" pitchFamily="82" charset="0"/>
            </a:endParaRPr>
          </a:p>
        </p:txBody>
      </p:sp>
      <p:sp>
        <p:nvSpPr>
          <p:cNvPr id="4" name="Text Box 4"/>
          <p:cNvSpPr txBox="1">
            <a:spLocks noChangeArrowheads="1"/>
          </p:cNvSpPr>
          <p:nvPr/>
        </p:nvSpPr>
        <p:spPr bwMode="auto">
          <a:xfrm>
            <a:off x="531465" y="1747335"/>
            <a:ext cx="752316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AutoNum type="arabicPeriod"/>
            </a:pPr>
            <a:r>
              <a:rPr lang="en-GB" altLang="en-US" sz="2400" dirty="0">
                <a:solidFill>
                  <a:srgbClr val="002060"/>
                </a:solidFill>
                <a:latin typeface="NTPreCursivefk" panose="03000400000000000000" pitchFamily="66" charset="0"/>
              </a:rPr>
              <a:t>  Personal, Social and Emotional Development</a:t>
            </a:r>
          </a:p>
          <a:p>
            <a:pPr eaLnBrk="1" hangingPunct="1">
              <a:spcBef>
                <a:spcPct val="0"/>
              </a:spcBef>
              <a:buFontTx/>
              <a:buAutoNum type="arabicPeriod"/>
            </a:pPr>
            <a:endParaRPr lang="en-GB" altLang="en-US" sz="2400" dirty="0">
              <a:solidFill>
                <a:srgbClr val="002060"/>
              </a:solidFill>
              <a:latin typeface="NTPreCursivefk" panose="03000400000000000000" pitchFamily="66" charset="0"/>
            </a:endParaRPr>
          </a:p>
          <a:p>
            <a:pPr eaLnBrk="1" hangingPunct="1">
              <a:spcBef>
                <a:spcPct val="0"/>
              </a:spcBef>
              <a:buFontTx/>
              <a:buAutoNum type="arabicPeriod"/>
            </a:pPr>
            <a:r>
              <a:rPr lang="en-GB" altLang="en-US" sz="2400" dirty="0">
                <a:solidFill>
                  <a:srgbClr val="002060"/>
                </a:solidFill>
                <a:latin typeface="NTPreCursivefk" panose="03000400000000000000" pitchFamily="66" charset="0"/>
              </a:rPr>
              <a:t>  Communication &amp; Language</a:t>
            </a:r>
          </a:p>
          <a:p>
            <a:pPr eaLnBrk="1" hangingPunct="1">
              <a:spcBef>
                <a:spcPct val="0"/>
              </a:spcBef>
              <a:buFontTx/>
              <a:buAutoNum type="arabicPeriod"/>
            </a:pPr>
            <a:endParaRPr lang="en-GB" altLang="en-US" sz="2400" dirty="0">
              <a:solidFill>
                <a:srgbClr val="002060"/>
              </a:solidFill>
              <a:latin typeface="NTPreCursivefk" panose="03000400000000000000" pitchFamily="66" charset="0"/>
            </a:endParaRPr>
          </a:p>
          <a:p>
            <a:pPr>
              <a:spcBef>
                <a:spcPct val="0"/>
              </a:spcBef>
              <a:buFontTx/>
              <a:buAutoNum type="arabicPeriod"/>
            </a:pPr>
            <a:r>
              <a:rPr lang="en-GB" altLang="en-US" sz="2400" dirty="0">
                <a:solidFill>
                  <a:srgbClr val="002060"/>
                </a:solidFill>
                <a:latin typeface="NTPreCursivefk" panose="03000400000000000000" pitchFamily="66" charset="0"/>
              </a:rPr>
              <a:t>  Physical Development</a:t>
            </a:r>
          </a:p>
          <a:p>
            <a:pPr eaLnBrk="1" hangingPunct="1">
              <a:spcBef>
                <a:spcPct val="0"/>
              </a:spcBef>
              <a:buFontTx/>
              <a:buNone/>
            </a:pPr>
            <a:endParaRPr lang="en-GB" altLang="en-US" sz="2400" dirty="0">
              <a:latin typeface="NTPreCursivefk" panose="03000400000000000000" pitchFamily="66" charset="0"/>
            </a:endParaRPr>
          </a:p>
          <a:p>
            <a:pPr eaLnBrk="1" hangingPunct="1">
              <a:spcBef>
                <a:spcPct val="0"/>
              </a:spcBef>
              <a:buFontTx/>
              <a:buNone/>
            </a:pPr>
            <a:r>
              <a:rPr lang="en-GB" altLang="en-US" sz="2400" dirty="0">
                <a:latin typeface="NTPreCursivefk" panose="03000400000000000000" pitchFamily="66" charset="0"/>
              </a:rPr>
              <a:t>4.   Mathematics </a:t>
            </a:r>
          </a:p>
          <a:p>
            <a:pPr eaLnBrk="1" hangingPunct="1">
              <a:spcBef>
                <a:spcPct val="0"/>
              </a:spcBef>
              <a:buFontTx/>
              <a:buNone/>
            </a:pPr>
            <a:endParaRPr lang="en-GB" altLang="en-US" sz="2400" dirty="0">
              <a:latin typeface="NTPreCursivefk" panose="03000400000000000000" pitchFamily="66" charset="0"/>
            </a:endParaRPr>
          </a:p>
          <a:p>
            <a:pPr eaLnBrk="1" hangingPunct="1">
              <a:spcBef>
                <a:spcPct val="0"/>
              </a:spcBef>
              <a:buFontTx/>
              <a:buNone/>
            </a:pPr>
            <a:r>
              <a:rPr lang="en-GB" altLang="en-US" sz="2400" dirty="0">
                <a:latin typeface="NTPreCursivefk" panose="03000400000000000000" pitchFamily="66" charset="0"/>
              </a:rPr>
              <a:t>5.  Understanding the World</a:t>
            </a:r>
          </a:p>
          <a:p>
            <a:pPr eaLnBrk="1" hangingPunct="1">
              <a:spcBef>
                <a:spcPct val="0"/>
              </a:spcBef>
              <a:buFontTx/>
              <a:buAutoNum type="arabicPeriod"/>
            </a:pPr>
            <a:endParaRPr lang="en-GB" altLang="en-US" sz="2400" dirty="0">
              <a:latin typeface="NTPreCursivefk" panose="03000400000000000000" pitchFamily="66" charset="0"/>
            </a:endParaRPr>
          </a:p>
          <a:p>
            <a:pPr>
              <a:spcBef>
                <a:spcPct val="0"/>
              </a:spcBef>
              <a:buNone/>
            </a:pPr>
            <a:r>
              <a:rPr lang="en-GB" altLang="en-US" sz="2400" dirty="0">
                <a:latin typeface="NTPreCursivefk" panose="03000400000000000000" pitchFamily="66" charset="0"/>
              </a:rPr>
              <a:t>6. Literacy</a:t>
            </a:r>
          </a:p>
          <a:p>
            <a:pPr eaLnBrk="1" hangingPunct="1">
              <a:spcBef>
                <a:spcPct val="0"/>
              </a:spcBef>
              <a:buFontTx/>
              <a:buNone/>
            </a:pPr>
            <a:endParaRPr lang="en-GB" altLang="en-US" sz="2400" dirty="0">
              <a:latin typeface="NTPreCursivefk" panose="03000400000000000000" pitchFamily="66" charset="0"/>
            </a:endParaRPr>
          </a:p>
          <a:p>
            <a:pPr eaLnBrk="1" hangingPunct="1">
              <a:spcBef>
                <a:spcPct val="0"/>
              </a:spcBef>
              <a:buFontTx/>
              <a:buNone/>
            </a:pPr>
            <a:r>
              <a:rPr lang="en-GB" altLang="en-US" sz="2400" dirty="0">
                <a:latin typeface="NTPreCursivefk" panose="03000400000000000000" pitchFamily="66" charset="0"/>
              </a:rPr>
              <a:t>7.  Creative Development </a:t>
            </a:r>
          </a:p>
        </p:txBody>
      </p:sp>
      <p:sp>
        <p:nvSpPr>
          <p:cNvPr id="6" name="Rounded Rectangle 5"/>
          <p:cNvSpPr/>
          <p:nvPr/>
        </p:nvSpPr>
        <p:spPr>
          <a:xfrm>
            <a:off x="7920813" y="4366195"/>
            <a:ext cx="2661037" cy="207335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920813" y="1779131"/>
            <a:ext cx="2661037" cy="216861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4717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1000"/>
                                        <p:tgtEl>
                                          <p:spTgt spid="4">
                                            <p:txEl>
                                              <p:pRg st="12" end="12"/>
                                            </p:txEl>
                                          </p:spTgt>
                                        </p:tgtEl>
                                      </p:cBhvr>
                                    </p:animEffect>
                                    <p:anim calcmode="lin" valueType="num">
                                      <p:cBhvr>
                                        <p:cTn id="50"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961" y="1231488"/>
            <a:ext cx="9512710" cy="1015663"/>
          </a:xfrm>
          <a:prstGeom prst="rect">
            <a:avLst/>
          </a:prstGeom>
        </p:spPr>
        <p:txBody>
          <a:bodyPr wrap="square">
            <a:spAutoFit/>
          </a:bodyPr>
          <a:lstStyle/>
          <a:p>
            <a:r>
              <a:rPr lang="en-GB" sz="2000" dirty="0">
                <a:latin typeface="NTPreCursivefk" panose="03000400000000000000" pitchFamily="66" charset="0"/>
              </a:rPr>
              <a:t>The </a:t>
            </a:r>
            <a:r>
              <a:rPr lang="en-GB" sz="2000" b="1" dirty="0">
                <a:latin typeface="NTPreCursivefk" panose="03000400000000000000" pitchFamily="66" charset="0"/>
              </a:rPr>
              <a:t>characteristics of effective learning</a:t>
            </a:r>
            <a:r>
              <a:rPr lang="en-GB" sz="2000" dirty="0">
                <a:latin typeface="NTPreCursivefk" panose="03000400000000000000" pitchFamily="66" charset="0"/>
              </a:rPr>
              <a:t> are a key element in the EYFS. They detail the ways in which children should be </a:t>
            </a:r>
            <a:r>
              <a:rPr lang="en-GB" sz="2000" b="1" dirty="0">
                <a:latin typeface="NTPreCursivefk" panose="03000400000000000000" pitchFamily="66" charset="0"/>
              </a:rPr>
              <a:t>learning</a:t>
            </a:r>
            <a:r>
              <a:rPr lang="en-GB" sz="2000" dirty="0">
                <a:latin typeface="NTPreCursivefk" panose="03000400000000000000" pitchFamily="66" charset="0"/>
              </a:rPr>
              <a:t> from their environment, experiences and activities. Children up to the age of five should all be displaying the </a:t>
            </a:r>
            <a:r>
              <a:rPr lang="en-GB" sz="2000" b="1" dirty="0">
                <a:latin typeface="NTPreCursivefk" panose="03000400000000000000" pitchFamily="66" charset="0"/>
              </a:rPr>
              <a:t>characteristics of effective learning</a:t>
            </a:r>
            <a:r>
              <a:rPr lang="en-GB" sz="2000" dirty="0">
                <a:latin typeface="NTPreCursivefk" panose="03000400000000000000" pitchFamily="66" charset="0"/>
              </a:rPr>
              <a:t> every day.</a:t>
            </a:r>
          </a:p>
        </p:txBody>
      </p:sp>
      <p:sp>
        <p:nvSpPr>
          <p:cNvPr id="3" name="Rectangle 2"/>
          <p:cNvSpPr/>
          <p:nvPr/>
        </p:nvSpPr>
        <p:spPr>
          <a:xfrm>
            <a:off x="353961" y="2673253"/>
            <a:ext cx="11356257" cy="3785652"/>
          </a:xfrm>
          <a:prstGeom prst="rect">
            <a:avLst/>
          </a:prstGeom>
        </p:spPr>
        <p:txBody>
          <a:bodyPr wrap="square">
            <a:spAutoFit/>
          </a:bodyPr>
          <a:lstStyle/>
          <a:p>
            <a:r>
              <a:rPr lang="en-GB" sz="2000" b="1" u="sng" dirty="0">
                <a:solidFill>
                  <a:srgbClr val="002060"/>
                </a:solidFill>
                <a:latin typeface="NTPreCursivefk" panose="03000400000000000000" pitchFamily="66" charset="0"/>
              </a:rPr>
              <a:t>Playing and exploring – engagement </a:t>
            </a:r>
          </a:p>
          <a:p>
            <a:pPr marL="342900" indent="-342900">
              <a:buFont typeface="Arial" panose="020B0604020202020204" pitchFamily="34" charset="0"/>
              <a:buChar char="•"/>
            </a:pPr>
            <a:r>
              <a:rPr lang="en-GB" sz="2000" dirty="0">
                <a:latin typeface="NTPreCursivefk" panose="03000400000000000000" pitchFamily="66" charset="0"/>
              </a:rPr>
              <a:t>Finding out and exploring </a:t>
            </a:r>
          </a:p>
          <a:p>
            <a:pPr marL="342900" indent="-342900">
              <a:buFont typeface="Arial" panose="020B0604020202020204" pitchFamily="34" charset="0"/>
              <a:buChar char="•"/>
            </a:pPr>
            <a:r>
              <a:rPr lang="en-GB" sz="2000" dirty="0">
                <a:latin typeface="NTPreCursivefk" panose="03000400000000000000" pitchFamily="66" charset="0"/>
              </a:rPr>
              <a:t>Playing with what they know </a:t>
            </a:r>
          </a:p>
          <a:p>
            <a:pPr marL="342900" indent="-342900">
              <a:buFont typeface="Arial" panose="020B0604020202020204" pitchFamily="34" charset="0"/>
              <a:buChar char="•"/>
            </a:pPr>
            <a:r>
              <a:rPr lang="en-GB" sz="2000" dirty="0">
                <a:latin typeface="NTPreCursivefk" panose="03000400000000000000" pitchFamily="66" charset="0"/>
              </a:rPr>
              <a:t>Being willing to ‘have a go’ </a:t>
            </a:r>
          </a:p>
          <a:p>
            <a:r>
              <a:rPr lang="en-GB" sz="2000" b="1" u="sng" dirty="0">
                <a:solidFill>
                  <a:srgbClr val="002060"/>
                </a:solidFill>
                <a:latin typeface="NTPreCursivefk" panose="03000400000000000000" pitchFamily="66" charset="0"/>
              </a:rPr>
              <a:t>Active learning – motivation </a:t>
            </a:r>
          </a:p>
          <a:p>
            <a:pPr marL="342900" indent="-342900">
              <a:buFont typeface="Arial" panose="020B0604020202020204" pitchFamily="34" charset="0"/>
              <a:buChar char="•"/>
            </a:pPr>
            <a:r>
              <a:rPr lang="en-GB" sz="2000" dirty="0">
                <a:latin typeface="NTPreCursivefk" panose="03000400000000000000" pitchFamily="66" charset="0"/>
              </a:rPr>
              <a:t>Being involved and concentrating </a:t>
            </a:r>
          </a:p>
          <a:p>
            <a:pPr marL="342900" indent="-342900">
              <a:buFont typeface="Arial" panose="020B0604020202020204" pitchFamily="34" charset="0"/>
              <a:buChar char="•"/>
            </a:pPr>
            <a:r>
              <a:rPr lang="en-GB" sz="2000" dirty="0">
                <a:latin typeface="NTPreCursivefk" panose="03000400000000000000" pitchFamily="66" charset="0"/>
              </a:rPr>
              <a:t>Keeping trying </a:t>
            </a:r>
          </a:p>
          <a:p>
            <a:pPr marL="342900" indent="-342900">
              <a:buFont typeface="Arial" panose="020B0604020202020204" pitchFamily="34" charset="0"/>
              <a:buChar char="•"/>
            </a:pPr>
            <a:r>
              <a:rPr lang="en-GB" sz="2000" dirty="0">
                <a:latin typeface="NTPreCursivefk" panose="03000400000000000000" pitchFamily="66" charset="0"/>
              </a:rPr>
              <a:t>Enjoying achieving what they set out to do </a:t>
            </a:r>
          </a:p>
          <a:p>
            <a:r>
              <a:rPr lang="en-GB" sz="2000" b="1" u="sng" dirty="0">
                <a:solidFill>
                  <a:srgbClr val="002060"/>
                </a:solidFill>
                <a:latin typeface="NTPreCursivefk" panose="03000400000000000000" pitchFamily="66" charset="0"/>
              </a:rPr>
              <a:t>Creating and thinking critically – thinking </a:t>
            </a:r>
          </a:p>
          <a:p>
            <a:pPr marL="342900" indent="-342900">
              <a:buFont typeface="Arial" panose="020B0604020202020204" pitchFamily="34" charset="0"/>
              <a:buChar char="•"/>
            </a:pPr>
            <a:r>
              <a:rPr lang="en-GB" sz="2000" dirty="0">
                <a:latin typeface="NTPreCursivefk" panose="03000400000000000000" pitchFamily="66" charset="0"/>
              </a:rPr>
              <a:t>Having their own ideas </a:t>
            </a:r>
          </a:p>
          <a:p>
            <a:pPr marL="342900" indent="-342900">
              <a:buFont typeface="Arial" panose="020B0604020202020204" pitchFamily="34" charset="0"/>
              <a:buChar char="•"/>
            </a:pPr>
            <a:r>
              <a:rPr lang="en-GB" sz="2000" dirty="0">
                <a:latin typeface="NTPreCursivefk" panose="03000400000000000000" pitchFamily="66" charset="0"/>
              </a:rPr>
              <a:t>Making links </a:t>
            </a:r>
          </a:p>
          <a:p>
            <a:pPr marL="342900" indent="-342900">
              <a:buFont typeface="Arial" panose="020B0604020202020204" pitchFamily="34" charset="0"/>
              <a:buChar char="•"/>
            </a:pPr>
            <a:r>
              <a:rPr lang="en-GB" sz="2000" dirty="0">
                <a:latin typeface="NTPreCursivefk" panose="03000400000000000000" pitchFamily="66" charset="0"/>
              </a:rPr>
              <a:t>Choosing ways to do things</a:t>
            </a:r>
          </a:p>
        </p:txBody>
      </p:sp>
      <p:sp>
        <p:nvSpPr>
          <p:cNvPr id="4" name="Rectangle 3"/>
          <p:cNvSpPr/>
          <p:nvPr/>
        </p:nvSpPr>
        <p:spPr>
          <a:xfrm>
            <a:off x="353961" y="528387"/>
            <a:ext cx="10545097" cy="584775"/>
          </a:xfrm>
          <a:prstGeom prst="rect">
            <a:avLst/>
          </a:prstGeom>
        </p:spPr>
        <p:txBody>
          <a:bodyPr wrap="square">
            <a:spAutoFit/>
          </a:bodyPr>
          <a:lstStyle/>
          <a:p>
            <a:r>
              <a:rPr lang="en-GB" sz="3200" u="sng" dirty="0">
                <a:latin typeface="NTPreCursivefk" panose="03000400000000000000" pitchFamily="66" charset="0"/>
              </a:rPr>
              <a:t>The </a:t>
            </a:r>
            <a:r>
              <a:rPr lang="en-GB" sz="3200" b="1" u="sng" dirty="0">
                <a:latin typeface="NTPreCursivefk" panose="03000400000000000000" pitchFamily="66" charset="0"/>
              </a:rPr>
              <a:t>characteristics of effective learning</a:t>
            </a:r>
            <a:endParaRPr lang="en-GB" sz="3200" u="sng" dirty="0">
              <a:latin typeface="NTPreCursivefk" panose="03000400000000000000" pitchFamily="66" charset="0"/>
            </a:endParaRPr>
          </a:p>
        </p:txBody>
      </p:sp>
      <p:sp>
        <p:nvSpPr>
          <p:cNvPr id="5" name="Rounded Rectangle 4"/>
          <p:cNvSpPr/>
          <p:nvPr/>
        </p:nvSpPr>
        <p:spPr>
          <a:xfrm rot="5400000">
            <a:off x="9167567" y="3916254"/>
            <a:ext cx="2666566" cy="241873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rot="5400000">
            <a:off x="6369447" y="2933073"/>
            <a:ext cx="2901637" cy="238199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885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NTPreCursivefk" pitchFamily="66" charset="0"/>
              </a:rPr>
              <a:t>Our Staff</a:t>
            </a:r>
          </a:p>
        </p:txBody>
      </p:sp>
      <p:sp>
        <p:nvSpPr>
          <p:cNvPr id="3" name="Content Placeholder 2"/>
          <p:cNvSpPr>
            <a:spLocks noGrp="1"/>
          </p:cNvSpPr>
          <p:nvPr>
            <p:ph sz="half" idx="1"/>
          </p:nvPr>
        </p:nvSpPr>
        <p:spPr/>
        <p:txBody>
          <a:bodyPr>
            <a:normAutofit fontScale="77500" lnSpcReduction="20000"/>
          </a:bodyPr>
          <a:lstStyle/>
          <a:p>
            <a:r>
              <a:rPr lang="en-GB" sz="3600" dirty="0">
                <a:latin typeface="NTPreCursivefk" pitchFamily="66" charset="0"/>
              </a:rPr>
              <a:t>We have 5 full-time members of staff within our EYFS Unit who all support your children learning in a fun and meaningful way through their play.</a:t>
            </a:r>
          </a:p>
          <a:p>
            <a:r>
              <a:rPr lang="en-GB" sz="3600" dirty="0">
                <a:latin typeface="NTPreCursivefk" pitchFamily="66" charset="0"/>
              </a:rPr>
              <a:t>Our Reception and Nursery aged children play and learn together throughout the setting.  Children are challenged through quality interactions of our staff.</a:t>
            </a:r>
          </a:p>
        </p:txBody>
      </p:sp>
      <p:sp>
        <p:nvSpPr>
          <p:cNvPr id="4" name="Content Placeholder 3"/>
          <p:cNvSpPr>
            <a:spLocks noGrp="1"/>
          </p:cNvSpPr>
          <p:nvPr>
            <p:ph sz="half" idx="2"/>
          </p:nvPr>
        </p:nvSpPr>
        <p:spPr>
          <a:xfrm>
            <a:off x="6736080" y="642594"/>
            <a:ext cx="4754880" cy="3749040"/>
          </a:xfrm>
        </p:spPr>
        <p:txBody>
          <a:bodyPr>
            <a:noAutofit/>
          </a:bodyPr>
          <a:lstStyle/>
          <a:p>
            <a:r>
              <a:rPr lang="en-GB" sz="2800" dirty="0">
                <a:latin typeface="NTPreCursivefk" pitchFamily="66" charset="0"/>
              </a:rPr>
              <a:t>The Reception class teacher is responsible for planning the next steps of learning for children within the Reception class with the support of the Early Years Practitioners in the setting.  </a:t>
            </a:r>
          </a:p>
          <a:p>
            <a:r>
              <a:rPr lang="en-GB" sz="2800" dirty="0">
                <a:latin typeface="NTPreCursivefk" pitchFamily="66" charset="0"/>
              </a:rPr>
              <a:t>Your child will be allocated a Key Person who will get to know your little one within small ‘Family Group’ times.  The Key Person is your first point of contact as a parent and is responsible for keeping your child’s journal up to date.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7108850"/>
              </p:ext>
            </p:extLst>
          </p:nvPr>
        </p:nvGraphicFramePr>
        <p:xfrm>
          <a:off x="1356848" y="2171207"/>
          <a:ext cx="9645447" cy="3520976"/>
        </p:xfrm>
        <a:graphic>
          <a:graphicData uri="http://schemas.openxmlformats.org/drawingml/2006/table">
            <a:tbl>
              <a:tblPr firstRow="1" firstCol="1" bandRow="1">
                <a:tableStyleId>{8A107856-5554-42FB-B03E-39F5DBC370BA}</a:tableStyleId>
              </a:tblPr>
              <a:tblGrid>
                <a:gridCol w="3214547">
                  <a:extLst>
                    <a:ext uri="{9D8B030D-6E8A-4147-A177-3AD203B41FA5}">
                      <a16:colId xmlns:a16="http://schemas.microsoft.com/office/drawing/2014/main" val="20000"/>
                    </a:ext>
                  </a:extLst>
                </a:gridCol>
                <a:gridCol w="3215450">
                  <a:extLst>
                    <a:ext uri="{9D8B030D-6E8A-4147-A177-3AD203B41FA5}">
                      <a16:colId xmlns:a16="http://schemas.microsoft.com/office/drawing/2014/main" val="20001"/>
                    </a:ext>
                  </a:extLst>
                </a:gridCol>
                <a:gridCol w="3215450">
                  <a:extLst>
                    <a:ext uri="{9D8B030D-6E8A-4147-A177-3AD203B41FA5}">
                      <a16:colId xmlns:a16="http://schemas.microsoft.com/office/drawing/2014/main" val="20002"/>
                    </a:ext>
                  </a:extLst>
                </a:gridCol>
              </a:tblGrid>
              <a:tr h="779032">
                <a:tc>
                  <a:txBody>
                    <a:bodyPr/>
                    <a:lstStyle/>
                    <a:p>
                      <a:pPr algn="ctr">
                        <a:lnSpc>
                          <a:spcPct val="115000"/>
                        </a:lnSpc>
                        <a:spcAft>
                          <a:spcPts val="0"/>
                        </a:spcAft>
                      </a:pPr>
                      <a:r>
                        <a:rPr lang="en-GB" sz="2800" b="0" dirty="0">
                          <a:effectLst/>
                          <a:latin typeface="NTPreCursivefk" panose="03000400000000000000" pitchFamily="66" charset="0"/>
                        </a:rPr>
                        <a:t>Blocks &amp; Small World</a:t>
                      </a:r>
                      <a:endParaRPr lang="en-GB" sz="2800" b="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b="0" dirty="0">
                          <a:effectLst/>
                          <a:latin typeface="NTPreCursivefk" panose="03000400000000000000" pitchFamily="66" charset="0"/>
                        </a:rPr>
                        <a:t>ICT</a:t>
                      </a:r>
                      <a:endParaRPr lang="en-GB" sz="2800" b="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b="0" dirty="0">
                          <a:effectLst/>
                          <a:latin typeface="NTPreCursivefk" panose="03000400000000000000" pitchFamily="66" charset="0"/>
                        </a:rPr>
                        <a:t>Cooking/baking/snack</a:t>
                      </a:r>
                      <a:endParaRPr lang="en-GB" sz="2800" b="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79032">
                <a:tc>
                  <a:txBody>
                    <a:bodyPr/>
                    <a:lstStyle/>
                    <a:p>
                      <a:pPr algn="ctr">
                        <a:lnSpc>
                          <a:spcPct val="115000"/>
                        </a:lnSpc>
                        <a:spcAft>
                          <a:spcPts val="0"/>
                        </a:spcAft>
                      </a:pPr>
                      <a:r>
                        <a:rPr lang="en-GB" sz="2800" b="0" dirty="0">
                          <a:effectLst/>
                          <a:latin typeface="NTPreCursivefk" panose="03000400000000000000" pitchFamily="66" charset="0"/>
                        </a:rPr>
                        <a:t>Books &amp; Talk</a:t>
                      </a:r>
                      <a:endParaRPr lang="en-GB" sz="2800" b="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dirty="0">
                          <a:effectLst/>
                          <a:latin typeface="NTPreCursivefk" panose="03000400000000000000" pitchFamily="66" charset="0"/>
                        </a:rPr>
                        <a:t>Clay modelling</a:t>
                      </a:r>
                      <a:endParaRPr lang="en-GB" sz="280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a:effectLst/>
                          <a:latin typeface="NTPreCursivefk" panose="03000400000000000000" pitchFamily="66" charset="0"/>
                        </a:rPr>
                        <a:t>Outdoor Play &amp; Gardening</a:t>
                      </a:r>
                      <a:endParaRPr lang="en-GB" sz="280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9032">
                <a:tc>
                  <a:txBody>
                    <a:bodyPr/>
                    <a:lstStyle/>
                    <a:p>
                      <a:pPr algn="ctr">
                        <a:lnSpc>
                          <a:spcPct val="115000"/>
                        </a:lnSpc>
                        <a:spcAft>
                          <a:spcPts val="0"/>
                        </a:spcAft>
                      </a:pPr>
                      <a:r>
                        <a:rPr lang="en-GB" sz="2800" b="0" dirty="0">
                          <a:effectLst/>
                          <a:latin typeface="NTPreCursivefk" panose="03000400000000000000" pitchFamily="66" charset="0"/>
                        </a:rPr>
                        <a:t>Paint &amp; colour mixing</a:t>
                      </a:r>
                      <a:endParaRPr lang="en-GB" sz="2800" b="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dirty="0">
                          <a:effectLst/>
                          <a:latin typeface="NTPreCursivefk" panose="03000400000000000000" pitchFamily="66" charset="0"/>
                        </a:rPr>
                        <a:t>Large construction</a:t>
                      </a:r>
                      <a:endParaRPr lang="en-GB" sz="280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dirty="0">
                          <a:effectLst/>
                          <a:latin typeface="NTPreCursivefk" panose="03000400000000000000" pitchFamily="66" charset="0"/>
                        </a:rPr>
                        <a:t>Mark-making</a:t>
                      </a:r>
                      <a:endParaRPr lang="en-GB" sz="280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904354">
                <a:tc>
                  <a:txBody>
                    <a:bodyPr/>
                    <a:lstStyle/>
                    <a:p>
                      <a:pPr algn="ctr">
                        <a:lnSpc>
                          <a:spcPct val="115000"/>
                        </a:lnSpc>
                        <a:spcAft>
                          <a:spcPts val="0"/>
                        </a:spcAft>
                      </a:pPr>
                      <a:r>
                        <a:rPr lang="en-GB" sz="2800" b="0" dirty="0">
                          <a:effectLst/>
                          <a:latin typeface="NTPreCursivefk" panose="03000400000000000000" pitchFamily="66" charset="0"/>
                        </a:rPr>
                        <a:t>Role play</a:t>
                      </a:r>
                      <a:endParaRPr lang="en-GB" sz="2800" b="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dirty="0">
                          <a:effectLst/>
                          <a:latin typeface="NTPreCursivefk" panose="03000400000000000000" pitchFamily="66" charset="0"/>
                        </a:rPr>
                        <a:t>Sand, water &amp; sensory</a:t>
                      </a:r>
                      <a:endParaRPr lang="en-GB" sz="280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800" dirty="0">
                          <a:effectLst/>
                          <a:latin typeface="NTPreCursivefk" panose="03000400000000000000" pitchFamily="66" charset="0"/>
                        </a:rPr>
                        <a:t>Music, movement &amp; dance.</a:t>
                      </a:r>
                      <a:endParaRPr lang="en-GB" sz="2800" dirty="0">
                        <a:effectLst/>
                        <a:latin typeface="NTPreCursivefk" panose="03000400000000000000" pitchFamily="66"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3" name="TextBox 2"/>
          <p:cNvSpPr txBox="1"/>
          <p:nvPr/>
        </p:nvSpPr>
        <p:spPr>
          <a:xfrm>
            <a:off x="957837" y="632301"/>
            <a:ext cx="7816645" cy="1323439"/>
          </a:xfrm>
          <a:prstGeom prst="rect">
            <a:avLst/>
          </a:prstGeom>
          <a:noFill/>
        </p:spPr>
        <p:txBody>
          <a:bodyPr wrap="square" rtlCol="0">
            <a:spAutoFit/>
          </a:bodyPr>
          <a:lstStyle/>
          <a:p>
            <a:r>
              <a:rPr lang="en-GB" sz="4000" dirty="0">
                <a:latin typeface="NTPreCursivefk" panose="03000400000000000000" pitchFamily="66" charset="0"/>
              </a:rPr>
              <a:t>Key Experiences through</a:t>
            </a:r>
          </a:p>
          <a:p>
            <a:r>
              <a:rPr lang="en-GB" sz="4000" dirty="0">
                <a:latin typeface="NTPreCursivefk" panose="03000400000000000000" pitchFamily="66" charset="0"/>
              </a:rPr>
              <a:t>our Learning Landscape</a:t>
            </a:r>
            <a:r>
              <a:rPr lang="en-GB" dirty="0"/>
              <a:t>:</a:t>
            </a:r>
          </a:p>
        </p:txBody>
      </p:sp>
      <p:sp>
        <p:nvSpPr>
          <p:cNvPr id="4" name="Rounded Rectangle 3"/>
          <p:cNvSpPr/>
          <p:nvPr/>
        </p:nvSpPr>
        <p:spPr>
          <a:xfrm>
            <a:off x="5658461" y="617400"/>
            <a:ext cx="1681316" cy="1327355"/>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9320979" y="628385"/>
            <a:ext cx="1681316" cy="1327355"/>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487263" y="610607"/>
            <a:ext cx="1681316" cy="132735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DC7BC45-8165-414C-9087-612C396BD052}"/>
              </a:ext>
            </a:extLst>
          </p:cNvPr>
          <p:cNvSpPr txBox="1"/>
          <p:nvPr/>
        </p:nvSpPr>
        <p:spPr>
          <a:xfrm>
            <a:off x="618356" y="5907650"/>
            <a:ext cx="11122429" cy="584775"/>
          </a:xfrm>
          <a:prstGeom prst="rect">
            <a:avLst/>
          </a:prstGeom>
          <a:noFill/>
        </p:spPr>
        <p:txBody>
          <a:bodyPr wrap="square" rtlCol="0">
            <a:spAutoFit/>
          </a:bodyPr>
          <a:lstStyle/>
          <a:p>
            <a:r>
              <a:rPr lang="en-US" sz="3200" dirty="0">
                <a:latin typeface="NTPreCursivefk normal" panose="03000400000000000000" pitchFamily="66" charset="0"/>
              </a:rPr>
              <a:t>We are led by children’s interests as well as key events and seasonal changes.</a:t>
            </a:r>
          </a:p>
        </p:txBody>
      </p:sp>
    </p:spTree>
    <p:extLst>
      <p:ext uri="{BB962C8B-B14F-4D97-AF65-F5344CB8AC3E}">
        <p14:creationId xmlns:p14="http://schemas.microsoft.com/office/powerpoint/2010/main" val="126413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590800" y="714375"/>
            <a:ext cx="7620000" cy="285750"/>
          </a:xfrm>
        </p:spPr>
        <p:txBody>
          <a:bodyPr>
            <a:normAutofit fontScale="90000"/>
          </a:bodyPr>
          <a:lstStyle/>
          <a:p>
            <a:pPr eaLnBrk="1" hangingPunct="1"/>
            <a:br>
              <a:rPr lang="en-GB" altLang="en-US" dirty="0">
                <a:latin typeface="Comic Sans MS" panose="030F0702030302020204" pitchFamily="66" charset="0"/>
              </a:rPr>
            </a:br>
            <a:r>
              <a:rPr lang="en-GB" altLang="en-US" sz="4400" dirty="0">
                <a:latin typeface="NTPreCursivefk" panose="03000400000000000000" pitchFamily="66" charset="0"/>
              </a:rPr>
              <a:t>There is no such thing as a typical day in class</a:t>
            </a:r>
            <a:r>
              <a:rPr lang="en-GB" altLang="en-US" dirty="0">
                <a:latin typeface="NTPreCursivefk" panose="03000400000000000000" pitchFamily="66" charset="0"/>
              </a:rPr>
              <a:t>…</a:t>
            </a:r>
            <a:br>
              <a:rPr lang="en-GB" altLang="en-US" dirty="0">
                <a:latin typeface="NTPreCursivefk" panose="03000400000000000000" pitchFamily="66" charset="0"/>
              </a:rPr>
            </a:br>
            <a:endParaRPr lang="en-GB" altLang="en-US" dirty="0">
              <a:latin typeface="NTPreCursivefk" panose="03000400000000000000" pitchFamily="66" charset="0"/>
            </a:endParaRPr>
          </a:p>
        </p:txBody>
      </p:sp>
      <p:sp>
        <p:nvSpPr>
          <p:cNvPr id="33795" name="Rectangle 3"/>
          <p:cNvSpPr>
            <a:spLocks noGrp="1" noChangeArrowheads="1"/>
          </p:cNvSpPr>
          <p:nvPr>
            <p:ph idx="1"/>
          </p:nvPr>
        </p:nvSpPr>
        <p:spPr>
          <a:xfrm>
            <a:off x="2590799" y="1651819"/>
            <a:ext cx="9252156" cy="3642852"/>
          </a:xfrm>
        </p:spPr>
        <p:txBody>
          <a:bodyPr>
            <a:noAutofit/>
          </a:bodyPr>
          <a:lstStyle/>
          <a:p>
            <a:pPr eaLnBrk="1" hangingPunct="1">
              <a:lnSpc>
                <a:spcPct val="90000"/>
              </a:lnSpc>
            </a:pPr>
            <a:r>
              <a:rPr lang="en-GB" altLang="en-US" sz="2400" dirty="0">
                <a:latin typeface="NTPreCursivefk" panose="03000400000000000000" pitchFamily="66" charset="0"/>
              </a:rPr>
              <a:t>Enter school and find peg and own name card.</a:t>
            </a:r>
          </a:p>
          <a:p>
            <a:pPr eaLnBrk="1" hangingPunct="1">
              <a:lnSpc>
                <a:spcPct val="90000"/>
              </a:lnSpc>
            </a:pPr>
            <a:r>
              <a:rPr lang="en-GB" altLang="en-US" sz="2400" dirty="0">
                <a:latin typeface="NTPreCursivefk" panose="03000400000000000000" pitchFamily="66" charset="0"/>
              </a:rPr>
              <a:t>Gather into Family Groups with Key Worker, register and talk about the day.</a:t>
            </a:r>
          </a:p>
          <a:p>
            <a:pPr>
              <a:lnSpc>
                <a:spcPct val="90000"/>
              </a:lnSpc>
            </a:pPr>
            <a:r>
              <a:rPr lang="en-GB" altLang="en-US" sz="2400" dirty="0">
                <a:latin typeface="NTPreCursivefk" panose="03000400000000000000" pitchFamily="66" charset="0"/>
              </a:rPr>
              <a:t>Indoor/Outdoor Activities.</a:t>
            </a:r>
          </a:p>
          <a:p>
            <a:pPr>
              <a:lnSpc>
                <a:spcPct val="90000"/>
              </a:lnSpc>
            </a:pPr>
            <a:r>
              <a:rPr lang="en-GB" altLang="en-US" sz="2400" dirty="0">
                <a:latin typeface="NTPreCursivefk" panose="03000400000000000000" pitchFamily="66" charset="0"/>
              </a:rPr>
              <a:t>Teacher-directed focused activities.</a:t>
            </a:r>
          </a:p>
          <a:p>
            <a:pPr>
              <a:lnSpc>
                <a:spcPct val="90000"/>
              </a:lnSpc>
            </a:pPr>
            <a:r>
              <a:rPr lang="en-GB" altLang="en-US" sz="2400" dirty="0">
                <a:latin typeface="NTPreCursivefk" panose="03000400000000000000" pitchFamily="66" charset="0"/>
              </a:rPr>
              <a:t>Daily phonics programme.</a:t>
            </a:r>
          </a:p>
          <a:p>
            <a:pPr eaLnBrk="1" hangingPunct="1">
              <a:lnSpc>
                <a:spcPct val="90000"/>
              </a:lnSpc>
            </a:pPr>
            <a:r>
              <a:rPr lang="en-GB" altLang="en-US" sz="2400" dirty="0">
                <a:latin typeface="NTPreCursivefk" panose="03000400000000000000" pitchFamily="66" charset="0"/>
              </a:rPr>
              <a:t>Rolling Snack Time (water, milk &amp; fruit) children help themselves.</a:t>
            </a:r>
          </a:p>
          <a:p>
            <a:pPr eaLnBrk="1" hangingPunct="1">
              <a:lnSpc>
                <a:spcPct val="90000"/>
              </a:lnSpc>
            </a:pPr>
            <a:r>
              <a:rPr lang="en-GB" altLang="en-US" sz="2400" dirty="0">
                <a:latin typeface="NTPreCursivefk" panose="03000400000000000000" pitchFamily="66" charset="0"/>
              </a:rPr>
              <a:t>Tidy up time.</a:t>
            </a:r>
          </a:p>
          <a:p>
            <a:pPr eaLnBrk="1" hangingPunct="1">
              <a:lnSpc>
                <a:spcPct val="90000"/>
              </a:lnSpc>
            </a:pPr>
            <a:r>
              <a:rPr lang="en-GB" altLang="en-US" sz="2400" dirty="0">
                <a:latin typeface="NTPreCursivefk" panose="03000400000000000000" pitchFamily="66" charset="0"/>
              </a:rPr>
              <a:t>Coats/bags for lunch time/home time.</a:t>
            </a:r>
          </a:p>
          <a:p>
            <a:pPr eaLnBrk="1" hangingPunct="1">
              <a:lnSpc>
                <a:spcPct val="90000"/>
              </a:lnSpc>
            </a:pPr>
            <a:endParaRPr lang="en-GB" altLang="en-US" sz="2400" dirty="0">
              <a:latin typeface="NTPreCursivefk" panose="03000400000000000000" pitchFamily="66" charset="0"/>
            </a:endParaRPr>
          </a:p>
          <a:p>
            <a:pPr marL="0" indent="0" eaLnBrk="1" hangingPunct="1">
              <a:lnSpc>
                <a:spcPct val="90000"/>
              </a:lnSpc>
              <a:buNone/>
            </a:pPr>
            <a:r>
              <a:rPr lang="en-GB" altLang="en-US" sz="2400" i="1" dirty="0">
                <a:latin typeface="NTPreCursivefk" panose="03000400000000000000" pitchFamily="66" charset="0"/>
              </a:rPr>
              <a:t>Children will have access to a Forest School session during the week where they will explore the wider environment , develop an awareness of changes around them and learn new skills.  </a:t>
            </a:r>
          </a:p>
        </p:txBody>
      </p:sp>
      <p:sp>
        <p:nvSpPr>
          <p:cNvPr id="4" name="Rounded Rectangle 3"/>
          <p:cNvSpPr/>
          <p:nvPr/>
        </p:nvSpPr>
        <p:spPr>
          <a:xfrm>
            <a:off x="306073" y="2686699"/>
            <a:ext cx="2284725" cy="173864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06074" y="4827496"/>
            <a:ext cx="2284725" cy="1738648"/>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06073" y="498892"/>
            <a:ext cx="2284725" cy="173864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836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5570" y="880933"/>
            <a:ext cx="9071021" cy="5641544"/>
          </a:xfrm>
          <a:prstGeom prst="rect">
            <a:avLst/>
          </a:prstGeom>
        </p:spPr>
        <p:txBody>
          <a:bodyPr wrap="square">
            <a:spAutoFit/>
          </a:bodyPr>
          <a:lstStyle/>
          <a:p>
            <a:pPr>
              <a:lnSpc>
                <a:spcPct val="90000"/>
              </a:lnSpc>
              <a:spcBef>
                <a:spcPct val="0"/>
              </a:spcBef>
            </a:pPr>
            <a:r>
              <a:rPr lang="en-GB" altLang="en-US" sz="4000" b="1" dirty="0">
                <a:latin typeface="NTPreCursivefk" panose="03000400000000000000" pitchFamily="66" charset="0"/>
              </a:rPr>
              <a:t>The first few weeks</a:t>
            </a:r>
            <a:r>
              <a:rPr lang="en-GB" altLang="en-US" sz="4000" dirty="0">
                <a:latin typeface="NTPreCursivefk" panose="03000400000000000000" pitchFamily="66" charset="0"/>
              </a:rPr>
              <a:t>…</a:t>
            </a:r>
          </a:p>
          <a:p>
            <a:pPr algn="ctr">
              <a:lnSpc>
                <a:spcPct val="90000"/>
              </a:lnSpc>
              <a:spcBef>
                <a:spcPct val="0"/>
              </a:spcBef>
            </a:pPr>
            <a:endParaRPr lang="en-GB" altLang="en-US" sz="2400" dirty="0">
              <a:latin typeface="Comic Sans MS" panose="030F0702030302020204" pitchFamily="66" charset="0"/>
            </a:endParaRPr>
          </a:p>
          <a:p>
            <a:pPr algn="ctr">
              <a:lnSpc>
                <a:spcPct val="90000"/>
              </a:lnSpc>
              <a:spcBef>
                <a:spcPct val="0"/>
              </a:spcBef>
            </a:pPr>
            <a:r>
              <a:rPr lang="en-GB" altLang="en-US" sz="2400" dirty="0">
                <a:latin typeface="NTPreCursivefk" panose="03000400000000000000" pitchFamily="66" charset="0"/>
              </a:rPr>
              <a:t>With your help, we will find out what the children already know and can do and use this information to help us develop an individual learning programme</a:t>
            </a:r>
            <a:r>
              <a:rPr lang="en-GB" altLang="en-US" sz="2400" i="1" dirty="0">
                <a:latin typeface="NTPreCursivefk" panose="03000400000000000000" pitchFamily="66" charset="0"/>
              </a:rPr>
              <a:t> </a:t>
            </a:r>
            <a:r>
              <a:rPr lang="en-GB" altLang="en-US" sz="2400" dirty="0">
                <a:latin typeface="NTPreCursivefk" panose="03000400000000000000" pitchFamily="66" charset="0"/>
              </a:rPr>
              <a:t>for each child.  </a:t>
            </a:r>
          </a:p>
          <a:p>
            <a:pPr algn="ctr">
              <a:lnSpc>
                <a:spcPct val="90000"/>
              </a:lnSpc>
              <a:spcBef>
                <a:spcPct val="0"/>
              </a:spcBef>
            </a:pPr>
            <a:r>
              <a:rPr lang="en-GB" altLang="en-US" sz="2400" dirty="0">
                <a:latin typeface="NTPreCursivefk" panose="03000400000000000000" pitchFamily="66" charset="0"/>
              </a:rPr>
              <a:t>Your child will get to know their key worker and they will work together with their Family Group in the different areas to find out what to do and help increase their independence.</a:t>
            </a:r>
          </a:p>
          <a:p>
            <a:pPr algn="ctr">
              <a:lnSpc>
                <a:spcPct val="90000"/>
              </a:lnSpc>
              <a:spcBef>
                <a:spcPct val="0"/>
              </a:spcBef>
            </a:pPr>
            <a:endParaRPr lang="en-GB" altLang="en-US" sz="2400" dirty="0">
              <a:latin typeface="NTPreCursivefk" panose="03000400000000000000" pitchFamily="66" charset="0"/>
            </a:endParaRPr>
          </a:p>
          <a:p>
            <a:pPr>
              <a:lnSpc>
                <a:spcPct val="90000"/>
              </a:lnSpc>
              <a:spcBef>
                <a:spcPct val="0"/>
              </a:spcBef>
            </a:pPr>
            <a:r>
              <a:rPr lang="en-GB" altLang="en-US" sz="2400" i="1" dirty="0">
                <a:latin typeface="NTPreCursivefk" panose="03000400000000000000" pitchFamily="66" charset="0"/>
              </a:rPr>
              <a:t>Each child has their own online journal /learning journey using </a:t>
            </a:r>
            <a:r>
              <a:rPr lang="en-GB" altLang="en-US" sz="2400" b="1" i="1" dirty="0">
                <a:latin typeface="NTPreCursivefk" panose="03000400000000000000" pitchFamily="66" charset="0"/>
              </a:rPr>
              <a:t>Tapestry</a:t>
            </a:r>
            <a:r>
              <a:rPr lang="en-GB" altLang="en-US" sz="2400" i="1" dirty="0">
                <a:latin typeface="NTPreCursivefk" panose="03000400000000000000" pitchFamily="66" charset="0"/>
              </a:rPr>
              <a:t> where we keep and share evidence of their learning with samples of work and photographs or videos of what they have been doing. We also upload regular updates on work/topics completed in class so that you have a clear picture of what is being taught in school so that you can continue the learning at home.  We work in close partnership with parents and carers to ensure we have a true picture of your child’s learning so that we can plan the next steps of their journey.</a:t>
            </a:r>
          </a:p>
        </p:txBody>
      </p:sp>
      <p:sp>
        <p:nvSpPr>
          <p:cNvPr id="4" name="Rounded Rectangle 3"/>
          <p:cNvSpPr/>
          <p:nvPr/>
        </p:nvSpPr>
        <p:spPr>
          <a:xfrm>
            <a:off x="746478" y="2534023"/>
            <a:ext cx="1458400" cy="1993732"/>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90615" y="651640"/>
            <a:ext cx="1893024" cy="150097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5400000">
            <a:off x="507980" y="4951639"/>
            <a:ext cx="1858296" cy="138129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4547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874</TotalTime>
  <Words>1130</Words>
  <Application>Microsoft Macintosh PowerPoint</Application>
  <PresentationFormat>Widescreen</PresentationFormat>
  <Paragraphs>111</Paragraphs>
  <Slides>13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Century Gothic</vt:lpstr>
      <vt:lpstr>Comic Sans MS</vt:lpstr>
      <vt:lpstr>Garamond</vt:lpstr>
      <vt:lpstr>NTPreCursivefk</vt:lpstr>
      <vt:lpstr>NTPreCursivefk normal</vt:lpstr>
      <vt:lpstr>Tempus Sans ITC</vt:lpstr>
      <vt:lpstr>Times New Roman</vt:lpstr>
      <vt:lpstr>Savon</vt:lpstr>
      <vt:lpstr>Welcome to our EYFS unit</vt:lpstr>
      <vt:lpstr>What is the Early Years Foundation Stage? </vt:lpstr>
      <vt:lpstr>The E.Y.F.S. is based on 4 themes:  </vt:lpstr>
      <vt:lpstr>Within the theme of Learning and Development there are seven areas: </vt:lpstr>
      <vt:lpstr>PowerPoint Presentation</vt:lpstr>
      <vt:lpstr>Our Staff</vt:lpstr>
      <vt:lpstr>PowerPoint Presentation</vt:lpstr>
      <vt:lpstr> There is no such thing as a typical day in class… </vt:lpstr>
      <vt:lpstr>PowerPoint Presentation</vt:lpstr>
      <vt:lpstr>Home-School Partnership </vt:lpstr>
      <vt:lpstr>PowerPoint Presentation</vt:lpstr>
      <vt:lpstr>Safeguarding</vt:lpstr>
      <vt:lpstr>PowerPoint Presentation</vt:lpstr>
    </vt:vector>
  </TitlesOfParts>
  <Company>Etherley Lane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EYFS</dc:title>
  <dc:creator>P Hopwood</dc:creator>
  <cp:lastModifiedBy>L. Whitfield [ King Street Primary School ]</cp:lastModifiedBy>
  <cp:revision>40</cp:revision>
  <cp:lastPrinted>2017-06-13T12:09:47Z</cp:lastPrinted>
  <dcterms:created xsi:type="dcterms:W3CDTF">2017-06-12T12:13:35Z</dcterms:created>
  <dcterms:modified xsi:type="dcterms:W3CDTF">2020-11-27T03:22:54Z</dcterms:modified>
</cp:coreProperties>
</file>