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8" r:id="rId4"/>
  </p:sldMasterIdLst>
  <p:sldIdLst>
    <p:sldId id="256" r:id="rId5"/>
    <p:sldId id="258" r:id="rId6"/>
    <p:sldId id="268" r:id="rId7"/>
    <p:sldId id="257" r:id="rId8"/>
    <p:sldId id="270" r:id="rId9"/>
    <p:sldId id="259" r:id="rId10"/>
    <p:sldId id="262" r:id="rId11"/>
    <p:sldId id="263" r:id="rId12"/>
    <p:sldId id="261" r:id="rId13"/>
    <p:sldId id="264"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5" autoAdjust="0"/>
    <p:restoredTop sz="94660"/>
  </p:normalViewPr>
  <p:slideViewPr>
    <p:cSldViewPr snapToGrid="0">
      <p:cViewPr varScale="1">
        <p:scale>
          <a:sx n="82" d="100"/>
          <a:sy n="82" d="100"/>
        </p:scale>
        <p:origin x="55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 Wigham [ King Street Primary School ]" userId="S::s.wigham100@kingstreet.durham.sch.uk::c9b2f841-c226-4bfb-8087-6a05bc126513" providerId="AD" clId="Web-{C1130C0E-5BE5-7683-3DD9-4FB7DE14E8FD}"/>
  </pc:docChgLst>
  <pc:docChgLst>
    <pc:chgData name="S. Wigham [ King Street Primary School ]" userId="c9b2f841-c226-4bfb-8087-6a05bc126513" providerId="ADAL" clId="{0684A377-B555-4947-95FE-EAE6AC58AEF9}"/>
  </pc:docChgLst>
  <pc:docChgLst>
    <pc:chgData name="S. Wigham [ King Street Primary School ]" userId="c9b2f841-c226-4bfb-8087-6a05bc126513" providerId="ADAL" clId="{783C08AC-8989-431F-95F7-17AE718DD643}"/>
  </pc:docChgLst>
  <pc:docChgLst>
    <pc:chgData name="S. Wigham [ King Street Primary School ]" userId="c9b2f841-c226-4bfb-8087-6a05bc126513" providerId="ADAL" clId="{D2F07CC6-0B8A-4088-8135-037A7F55CB59}"/>
  </pc:docChgLst>
  <pc:docChgLst>
    <pc:chgData name="S. Wigham [ King Street Primary School ]" userId="c9b2f841-c226-4bfb-8087-6a05bc126513" providerId="ADAL" clId="{2F870152-C373-447B-AE84-9B62AF43250F}"/>
  </pc:docChgLst>
  <pc:docChgLst>
    <pc:chgData name="S. Wigham [ King Street Primary School ]" userId="c9b2f841-c226-4bfb-8087-6a05bc126513" providerId="ADAL" clId="{45CE3F99-972D-4B54-B232-33CBCE5D88C9}"/>
    <pc:docChg chg="undo custSel addSld delSld modSld sldOrd">
      <pc:chgData name="S. Wigham [ King Street Primary School ]" userId="c9b2f841-c226-4bfb-8087-6a05bc126513" providerId="ADAL" clId="{45CE3F99-972D-4B54-B232-33CBCE5D88C9}" dt="2025-09-11T09:36:48.573" v="356" actId="1076"/>
      <pc:docMkLst>
        <pc:docMk/>
      </pc:docMkLst>
      <pc:sldChg chg="modSp">
        <pc:chgData name="S. Wigham [ King Street Primary School ]" userId="c9b2f841-c226-4bfb-8087-6a05bc126513" providerId="ADAL" clId="{45CE3F99-972D-4B54-B232-33CBCE5D88C9}" dt="2025-08-27T19:32:10.312" v="7" actId="20577"/>
        <pc:sldMkLst>
          <pc:docMk/>
          <pc:sldMk cId="2268895254" sldId="256"/>
        </pc:sldMkLst>
        <pc:spChg chg="mod">
          <ac:chgData name="S. Wigham [ King Street Primary School ]" userId="c9b2f841-c226-4bfb-8087-6a05bc126513" providerId="ADAL" clId="{45CE3F99-972D-4B54-B232-33CBCE5D88C9}" dt="2025-08-27T19:32:10.312" v="7" actId="20577"/>
          <ac:spMkLst>
            <pc:docMk/>
            <pc:sldMk cId="2268895254" sldId="256"/>
            <ac:spMk id="3" creationId="{FCF4F0A9-D3C2-4ABC-9252-87EC10482EFB}"/>
          </ac:spMkLst>
        </pc:spChg>
      </pc:sldChg>
      <pc:sldChg chg="modSp">
        <pc:chgData name="S. Wigham [ King Street Primary School ]" userId="c9b2f841-c226-4bfb-8087-6a05bc126513" providerId="ADAL" clId="{45CE3F99-972D-4B54-B232-33CBCE5D88C9}" dt="2025-09-04T21:14:22.327" v="265" actId="113"/>
        <pc:sldMkLst>
          <pc:docMk/>
          <pc:sldMk cId="2288366737" sldId="257"/>
        </pc:sldMkLst>
        <pc:spChg chg="mod">
          <ac:chgData name="S. Wigham [ King Street Primary School ]" userId="c9b2f841-c226-4bfb-8087-6a05bc126513" providerId="ADAL" clId="{45CE3F99-972D-4B54-B232-33CBCE5D88C9}" dt="2025-09-04T21:14:22.327" v="265" actId="113"/>
          <ac:spMkLst>
            <pc:docMk/>
            <pc:sldMk cId="2288366737" sldId="257"/>
            <ac:spMk id="2" creationId="{48407402-4EBB-4DDF-ACD5-F6733BF780CB}"/>
          </ac:spMkLst>
        </pc:spChg>
        <pc:spChg chg="mod">
          <ac:chgData name="S. Wigham [ King Street Primary School ]" userId="c9b2f841-c226-4bfb-8087-6a05bc126513" providerId="ADAL" clId="{45CE3F99-972D-4B54-B232-33CBCE5D88C9}" dt="2025-09-04T21:11:00.191" v="229" actId="27636"/>
          <ac:spMkLst>
            <pc:docMk/>
            <pc:sldMk cId="2288366737" sldId="257"/>
            <ac:spMk id="3" creationId="{E6715911-3CE5-4E5D-A59F-1F07F5C3864F}"/>
          </ac:spMkLst>
        </pc:spChg>
      </pc:sldChg>
      <pc:sldChg chg="addSp delSp modSp">
        <pc:chgData name="S. Wigham [ King Street Primary School ]" userId="c9b2f841-c226-4bfb-8087-6a05bc126513" providerId="ADAL" clId="{45CE3F99-972D-4B54-B232-33CBCE5D88C9}" dt="2025-09-04T21:13:56.350" v="253" actId="1076"/>
        <pc:sldMkLst>
          <pc:docMk/>
          <pc:sldMk cId="2677199863" sldId="258"/>
        </pc:sldMkLst>
        <pc:spChg chg="mod">
          <ac:chgData name="S. Wigham [ King Street Primary School ]" userId="c9b2f841-c226-4bfb-8087-6a05bc126513" providerId="ADAL" clId="{45CE3F99-972D-4B54-B232-33CBCE5D88C9}" dt="2025-09-04T21:13:49.187" v="252" actId="113"/>
          <ac:spMkLst>
            <pc:docMk/>
            <pc:sldMk cId="2677199863" sldId="258"/>
            <ac:spMk id="2" creationId="{48407402-4EBB-4DDF-ACD5-F6733BF780CB}"/>
          </ac:spMkLst>
        </pc:spChg>
        <pc:spChg chg="mod">
          <ac:chgData name="S. Wigham [ King Street Primary School ]" userId="c9b2f841-c226-4bfb-8087-6a05bc126513" providerId="ADAL" clId="{45CE3F99-972D-4B54-B232-33CBCE5D88C9}" dt="2025-09-04T21:13:56.350" v="253" actId="1076"/>
          <ac:spMkLst>
            <pc:docMk/>
            <pc:sldMk cId="2677199863" sldId="258"/>
            <ac:spMk id="15" creationId="{C0947FB6-3635-464C-94EC-DD36418A6AC2}"/>
          </ac:spMkLst>
        </pc:spChg>
        <pc:picChg chg="add del mod">
          <ac:chgData name="S. Wigham [ King Street Primary School ]" userId="c9b2f841-c226-4bfb-8087-6a05bc126513" providerId="ADAL" clId="{45CE3F99-972D-4B54-B232-33CBCE5D88C9}" dt="2025-08-27T19:44:29.102" v="211" actId="478"/>
          <ac:picMkLst>
            <pc:docMk/>
            <pc:sldMk cId="2677199863" sldId="258"/>
            <ac:picMk id="3" creationId="{198C26FF-823F-48E9-BC39-92472B1C6461}"/>
          </ac:picMkLst>
        </pc:picChg>
        <pc:picChg chg="add mod">
          <ac:chgData name="S. Wigham [ King Street Primary School ]" userId="c9b2f841-c226-4bfb-8087-6a05bc126513" providerId="ADAL" clId="{45CE3F99-972D-4B54-B232-33CBCE5D88C9}" dt="2025-08-27T19:45:15.952" v="216" actId="1076"/>
          <ac:picMkLst>
            <pc:docMk/>
            <pc:sldMk cId="2677199863" sldId="258"/>
            <ac:picMk id="4" creationId="{37787915-E999-41D0-8770-8B976E0FB207}"/>
          </ac:picMkLst>
        </pc:picChg>
        <pc:picChg chg="del">
          <ac:chgData name="S. Wigham [ King Street Primary School ]" userId="c9b2f841-c226-4bfb-8087-6a05bc126513" providerId="ADAL" clId="{45CE3F99-972D-4B54-B232-33CBCE5D88C9}" dt="2025-08-27T19:45:13.016" v="215" actId="478"/>
          <ac:picMkLst>
            <pc:docMk/>
            <pc:sldMk cId="2677199863" sldId="258"/>
            <ac:picMk id="14" creationId="{A2E668E1-5FD4-45BB-867F-44B4E506B1E0}"/>
          </ac:picMkLst>
        </pc:picChg>
      </pc:sldChg>
      <pc:sldChg chg="modSp">
        <pc:chgData name="S. Wigham [ King Street Primary School ]" userId="c9b2f841-c226-4bfb-8087-6a05bc126513" providerId="ADAL" clId="{45CE3F99-972D-4B54-B232-33CBCE5D88C9}" dt="2025-09-04T21:14:51.270" v="284" actId="1035"/>
        <pc:sldMkLst>
          <pc:docMk/>
          <pc:sldMk cId="3926134680" sldId="259"/>
        </pc:sldMkLst>
        <pc:spChg chg="mod">
          <ac:chgData name="S. Wigham [ King Street Primary School ]" userId="c9b2f841-c226-4bfb-8087-6a05bc126513" providerId="ADAL" clId="{45CE3F99-972D-4B54-B232-33CBCE5D88C9}" dt="2025-09-04T21:14:41.573" v="279" actId="1037"/>
          <ac:spMkLst>
            <pc:docMk/>
            <pc:sldMk cId="3926134680" sldId="259"/>
            <ac:spMk id="2" creationId="{48407402-4EBB-4DDF-ACD5-F6733BF780CB}"/>
          </ac:spMkLst>
        </pc:spChg>
        <pc:spChg chg="mod">
          <ac:chgData name="S. Wigham [ King Street Primary School ]" userId="c9b2f841-c226-4bfb-8087-6a05bc126513" providerId="ADAL" clId="{45CE3F99-972D-4B54-B232-33CBCE5D88C9}" dt="2025-09-04T21:14:51.270" v="284" actId="1035"/>
          <ac:spMkLst>
            <pc:docMk/>
            <pc:sldMk cId="3926134680" sldId="259"/>
            <ac:spMk id="3" creationId="{E6715911-3CE5-4E5D-A59F-1F07F5C3864F}"/>
          </ac:spMkLst>
        </pc:spChg>
        <pc:picChg chg="mod">
          <ac:chgData name="S. Wigham [ King Street Primary School ]" userId="c9b2f841-c226-4bfb-8087-6a05bc126513" providerId="ADAL" clId="{45CE3F99-972D-4B54-B232-33CBCE5D88C9}" dt="2025-09-04T21:12:58.446" v="241" actId="1076"/>
          <ac:picMkLst>
            <pc:docMk/>
            <pc:sldMk cId="3926134680" sldId="259"/>
            <ac:picMk id="4" creationId="{E76455AC-1E34-466E-9C4B-5563DB05BC17}"/>
          </ac:picMkLst>
        </pc:picChg>
      </pc:sldChg>
      <pc:sldChg chg="modSp">
        <pc:chgData name="S. Wigham [ King Street Primary School ]" userId="c9b2f841-c226-4bfb-8087-6a05bc126513" providerId="ADAL" clId="{45CE3F99-972D-4B54-B232-33CBCE5D88C9}" dt="2025-09-04T21:15:46.826" v="298" actId="1037"/>
        <pc:sldMkLst>
          <pc:docMk/>
          <pc:sldMk cId="1345515706" sldId="261"/>
        </pc:sldMkLst>
        <pc:spChg chg="mod">
          <ac:chgData name="S. Wigham [ King Street Primary School ]" userId="c9b2f841-c226-4bfb-8087-6a05bc126513" providerId="ADAL" clId="{45CE3F99-972D-4B54-B232-33CBCE5D88C9}" dt="2025-09-04T21:15:19.788" v="287" actId="1076"/>
          <ac:spMkLst>
            <pc:docMk/>
            <pc:sldMk cId="1345515706" sldId="261"/>
            <ac:spMk id="2" creationId="{48407402-4EBB-4DDF-ACD5-F6733BF780CB}"/>
          </ac:spMkLst>
        </pc:spChg>
        <pc:spChg chg="mod">
          <ac:chgData name="S. Wigham [ King Street Primary School ]" userId="c9b2f841-c226-4bfb-8087-6a05bc126513" providerId="ADAL" clId="{45CE3F99-972D-4B54-B232-33CBCE5D88C9}" dt="2025-09-04T21:15:46.826" v="298" actId="1037"/>
          <ac:spMkLst>
            <pc:docMk/>
            <pc:sldMk cId="1345515706" sldId="261"/>
            <ac:spMk id="3" creationId="{E6715911-3CE5-4E5D-A59F-1F07F5C3864F}"/>
          </ac:spMkLst>
        </pc:spChg>
      </pc:sldChg>
      <pc:sldChg chg="modSp">
        <pc:chgData name="S. Wigham [ King Street Primary School ]" userId="c9b2f841-c226-4bfb-8087-6a05bc126513" providerId="ADAL" clId="{45CE3F99-972D-4B54-B232-33CBCE5D88C9}" dt="2025-09-04T21:14:57.331" v="285" actId="113"/>
        <pc:sldMkLst>
          <pc:docMk/>
          <pc:sldMk cId="3851766836" sldId="262"/>
        </pc:sldMkLst>
        <pc:spChg chg="mod">
          <ac:chgData name="S. Wigham [ King Street Primary School ]" userId="c9b2f841-c226-4bfb-8087-6a05bc126513" providerId="ADAL" clId="{45CE3F99-972D-4B54-B232-33CBCE5D88C9}" dt="2025-09-04T21:14:57.331" v="285" actId="113"/>
          <ac:spMkLst>
            <pc:docMk/>
            <pc:sldMk cId="3851766836" sldId="262"/>
            <ac:spMk id="2" creationId="{48407402-4EBB-4DDF-ACD5-F6733BF780CB}"/>
          </ac:spMkLst>
        </pc:spChg>
        <pc:spChg chg="mod">
          <ac:chgData name="S. Wigham [ King Street Primary School ]" userId="c9b2f841-c226-4bfb-8087-6a05bc126513" providerId="ADAL" clId="{45CE3F99-972D-4B54-B232-33CBCE5D88C9}" dt="2025-09-04T21:13:34.664" v="248" actId="1076"/>
          <ac:spMkLst>
            <pc:docMk/>
            <pc:sldMk cId="3851766836" sldId="262"/>
            <ac:spMk id="3" creationId="{E6715911-3CE5-4E5D-A59F-1F07F5C3864F}"/>
          </ac:spMkLst>
        </pc:spChg>
      </pc:sldChg>
      <pc:sldChg chg="modSp">
        <pc:chgData name="S. Wigham [ King Street Primary School ]" userId="c9b2f841-c226-4bfb-8087-6a05bc126513" providerId="ADAL" clId="{45CE3F99-972D-4B54-B232-33CBCE5D88C9}" dt="2025-09-04T21:16:35.320" v="345" actId="14100"/>
        <pc:sldMkLst>
          <pc:docMk/>
          <pc:sldMk cId="3700187099" sldId="264"/>
        </pc:sldMkLst>
        <pc:spChg chg="mod">
          <ac:chgData name="S. Wigham [ King Street Primary School ]" userId="c9b2f841-c226-4bfb-8087-6a05bc126513" providerId="ADAL" clId="{45CE3F99-972D-4B54-B232-33CBCE5D88C9}" dt="2025-09-04T21:16:01.907" v="307" actId="113"/>
          <ac:spMkLst>
            <pc:docMk/>
            <pc:sldMk cId="3700187099" sldId="264"/>
            <ac:spMk id="2" creationId="{48407402-4EBB-4DDF-ACD5-F6733BF780CB}"/>
          </ac:spMkLst>
        </pc:spChg>
        <pc:spChg chg="mod">
          <ac:chgData name="S. Wigham [ King Street Primary School ]" userId="c9b2f841-c226-4bfb-8087-6a05bc126513" providerId="ADAL" clId="{45CE3F99-972D-4B54-B232-33CBCE5D88C9}" dt="2025-09-04T21:16:35.320" v="345" actId="14100"/>
          <ac:spMkLst>
            <pc:docMk/>
            <pc:sldMk cId="3700187099" sldId="264"/>
            <ac:spMk id="3" creationId="{E6715911-3CE5-4E5D-A59F-1F07F5C3864F}"/>
          </ac:spMkLst>
        </pc:spChg>
      </pc:sldChg>
      <pc:sldChg chg="addSp delSp modSp">
        <pc:chgData name="S. Wigham [ King Street Primary School ]" userId="c9b2f841-c226-4bfb-8087-6a05bc126513" providerId="ADAL" clId="{45CE3F99-972D-4B54-B232-33CBCE5D88C9}" dt="2025-09-11T09:36:48.573" v="356" actId="1076"/>
        <pc:sldMkLst>
          <pc:docMk/>
          <pc:sldMk cId="3360360540" sldId="268"/>
        </pc:sldMkLst>
        <pc:spChg chg="mod">
          <ac:chgData name="S. Wigham [ King Street Primary School ]" userId="c9b2f841-c226-4bfb-8087-6a05bc126513" providerId="ADAL" clId="{45CE3F99-972D-4B54-B232-33CBCE5D88C9}" dt="2025-09-04T21:14:11.175" v="261" actId="1037"/>
          <ac:spMkLst>
            <pc:docMk/>
            <pc:sldMk cId="3360360540" sldId="268"/>
            <ac:spMk id="2" creationId="{48407402-4EBB-4DDF-ACD5-F6733BF780CB}"/>
          </ac:spMkLst>
        </pc:spChg>
        <pc:picChg chg="add del">
          <ac:chgData name="S. Wigham [ King Street Primary School ]" userId="c9b2f841-c226-4bfb-8087-6a05bc126513" providerId="ADAL" clId="{45CE3F99-972D-4B54-B232-33CBCE5D88C9}" dt="2025-09-11T09:36:33.261" v="350" actId="478"/>
          <ac:picMkLst>
            <pc:docMk/>
            <pc:sldMk cId="3360360540" sldId="268"/>
            <ac:picMk id="3" creationId="{8FAB160C-CC6C-4EB8-B576-A0710C830503}"/>
          </ac:picMkLst>
        </pc:picChg>
        <pc:picChg chg="add del">
          <ac:chgData name="S. Wigham [ King Street Primary School ]" userId="c9b2f841-c226-4bfb-8087-6a05bc126513" providerId="ADAL" clId="{45CE3F99-972D-4B54-B232-33CBCE5D88C9}" dt="2025-09-11T09:36:26.194" v="348"/>
          <ac:picMkLst>
            <pc:docMk/>
            <pc:sldMk cId="3360360540" sldId="268"/>
            <ac:picMk id="4" creationId="{D2ACBD84-A015-4E83-B0ED-614C160B8E61}"/>
          </ac:picMkLst>
        </pc:picChg>
        <pc:picChg chg="add mod">
          <ac:chgData name="S. Wigham [ King Street Primary School ]" userId="c9b2f841-c226-4bfb-8087-6a05bc126513" providerId="ADAL" clId="{45CE3F99-972D-4B54-B232-33CBCE5D88C9}" dt="2025-09-11T09:36:48.573" v="356" actId="1076"/>
          <ac:picMkLst>
            <pc:docMk/>
            <pc:sldMk cId="3360360540" sldId="268"/>
            <ac:picMk id="5" creationId="{1B529847-8422-4489-8E8D-951B08951B5B}"/>
          </ac:picMkLst>
        </pc:picChg>
      </pc:sldChg>
      <pc:sldChg chg="delSp modSp add">
        <pc:chgData name="S. Wigham [ King Street Primary School ]" userId="c9b2f841-c226-4bfb-8087-6a05bc126513" providerId="ADAL" clId="{45CE3F99-972D-4B54-B232-33CBCE5D88C9}" dt="2025-09-04T21:11:47.948" v="232" actId="255"/>
        <pc:sldMkLst>
          <pc:docMk/>
          <pc:sldMk cId="2435997798" sldId="270"/>
        </pc:sldMkLst>
        <pc:spChg chg="mod">
          <ac:chgData name="S. Wigham [ King Street Primary School ]" userId="c9b2f841-c226-4bfb-8087-6a05bc126513" providerId="ADAL" clId="{45CE3F99-972D-4B54-B232-33CBCE5D88C9}" dt="2025-09-04T21:11:47.948" v="232" actId="255"/>
          <ac:spMkLst>
            <pc:docMk/>
            <pc:sldMk cId="2435997798" sldId="270"/>
            <ac:spMk id="3" creationId="{E6715911-3CE5-4E5D-A59F-1F07F5C3864F}"/>
          </ac:spMkLst>
        </pc:spChg>
        <pc:spChg chg="del">
          <ac:chgData name="S. Wigham [ King Street Primary School ]" userId="c9b2f841-c226-4bfb-8087-6a05bc126513" providerId="ADAL" clId="{45CE3F99-972D-4B54-B232-33CBCE5D88C9}" dt="2025-09-04T21:10:11.961" v="222" actId="478"/>
          <ac:spMkLst>
            <pc:docMk/>
            <pc:sldMk cId="2435997798" sldId="270"/>
            <ac:spMk id="6" creationId="{38000422-FAAA-49C5-BF2F-BCB959A2B71B}"/>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A51639-B2D6-4652-B8C3-1B4C224A7BAF}" type="datetimeFigureOut">
              <a:rPr lang="en-US" dirty="0"/>
              <a:t>9/11/2025</a:t>
            </a:fld>
            <a:endParaRPr lang="en-US" dirty="0"/>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dirty="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dirty="0"/>
              <a:t>9/11/2025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dirty="0"/>
              <a:t>9/11/2025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2FF5DD9-2C52-442D-92E2-8072C0C3D7CD}" type="datetimeFigureOut">
              <a:rPr lang="en-US" dirty="0"/>
              <a:t>9/11/2025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C44961B7-6B89-48AB-966F-622E2788EECC}" type="datetimeFigureOut">
              <a:rPr lang="en-US" dirty="0"/>
              <a:t>9/11/2025</a:t>
            </a:fld>
            <a:endParaRPr lang="en-US" dirty="0"/>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1060"/>
            <a:ext cx="2112264" cy="228600"/>
          </a:xfrm>
        </p:spPr>
        <p:txBody>
          <a:bodyPr/>
          <a:lstStyle/>
          <a:p>
            <a:fld id="{4FAB73BC-B049-4115-A692-8D63A059BFB8}" type="slidenum">
              <a:rPr lang="en-US" dirty="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dirty="0"/>
              <a:t>9/11/2025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dirty="0"/>
              <a:t>9/11/2025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dirty="0"/>
              <a:t>9/11/2025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dirty="0"/>
              <a:t>9/11/2025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1CF131DD-A141-4471-BCF9-C6073EDD7E20}" type="datetimeFigureOut">
              <a:rPr lang="en-US" dirty="0"/>
              <a:t>9/11/2025</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B334A90-EB03-42F3-8859-2C2B2724C058}" type="datetimeFigureOut">
              <a:rPr lang="en-US" dirty="0"/>
              <a:t>9/11/2025</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dirty="0"/>
              <a:t>9/11/2025</a:t>
            </a:fld>
            <a:endParaRPr lang="en-US" dirty="0"/>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mailto:j.kane103@kingstreet.durham.sch.uk" TargetMode="External"/><Relationship Id="rId2" Type="http://schemas.openxmlformats.org/officeDocument/2006/relationships/hyperlink" Target="mailto:s.wigham100@kingstreet.durham.sch.uk"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FFF0E6-14D9-4CE3-B9F9-A70E052D3F1D}"/>
              </a:ext>
            </a:extLst>
          </p:cNvPr>
          <p:cNvSpPr>
            <a:spLocks noGrp="1"/>
          </p:cNvSpPr>
          <p:nvPr>
            <p:ph type="ctrTitle"/>
          </p:nvPr>
        </p:nvSpPr>
        <p:spPr>
          <a:xfrm>
            <a:off x="1561708" y="2323322"/>
            <a:ext cx="9068586" cy="1726164"/>
          </a:xfrm>
        </p:spPr>
        <p:txBody>
          <a:bodyPr/>
          <a:lstStyle/>
          <a:p>
            <a:r>
              <a:rPr lang="en-GB" sz="7600" dirty="0">
                <a:latin typeface="NTPreCursivefk" panose="03000400000000000000" pitchFamily="66" charset="0"/>
              </a:rPr>
              <a:t>Welcome to year 3</a:t>
            </a:r>
          </a:p>
        </p:txBody>
      </p:sp>
      <p:sp>
        <p:nvSpPr>
          <p:cNvPr id="3" name="Subtitle 2">
            <a:extLst>
              <a:ext uri="{FF2B5EF4-FFF2-40B4-BE49-F238E27FC236}">
                <a16:creationId xmlns:a16="http://schemas.microsoft.com/office/drawing/2014/main" id="{FCF4F0A9-D3C2-4ABC-9252-87EC10482EFB}"/>
              </a:ext>
            </a:extLst>
          </p:cNvPr>
          <p:cNvSpPr>
            <a:spLocks noGrp="1"/>
          </p:cNvSpPr>
          <p:nvPr>
            <p:ph type="subTitle" idx="1"/>
          </p:nvPr>
        </p:nvSpPr>
        <p:spPr>
          <a:xfrm>
            <a:off x="1562100" y="4366727"/>
            <a:ext cx="9070848" cy="886407"/>
          </a:xfrm>
        </p:spPr>
        <p:txBody>
          <a:bodyPr vert="horz" lIns="91440" tIns="45720" rIns="91440" bIns="45720" rtlCol="0" anchor="t">
            <a:noAutofit/>
          </a:bodyPr>
          <a:lstStyle/>
          <a:p>
            <a:r>
              <a:rPr lang="en-GB" sz="4800" dirty="0">
                <a:latin typeface="NTPreCursivefk"/>
              </a:rPr>
              <a:t>Mrs. Heightley, Miss Brown, Mr Swift</a:t>
            </a:r>
          </a:p>
        </p:txBody>
      </p:sp>
    </p:spTree>
    <p:extLst>
      <p:ext uri="{BB962C8B-B14F-4D97-AF65-F5344CB8AC3E}">
        <p14:creationId xmlns:p14="http://schemas.microsoft.com/office/powerpoint/2010/main" val="22688952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07402-4EBB-4DDF-ACD5-F6733BF780CB}"/>
              </a:ext>
            </a:extLst>
          </p:cNvPr>
          <p:cNvSpPr>
            <a:spLocks noGrp="1"/>
          </p:cNvSpPr>
          <p:nvPr>
            <p:ph type="title"/>
          </p:nvPr>
        </p:nvSpPr>
        <p:spPr>
          <a:xfrm>
            <a:off x="242731" y="237732"/>
            <a:ext cx="10058400" cy="1086542"/>
          </a:xfrm>
        </p:spPr>
        <p:txBody>
          <a:bodyPr/>
          <a:lstStyle/>
          <a:p>
            <a:r>
              <a:rPr lang="en-GB" b="1" dirty="0">
                <a:latin typeface="NTPreCursivefk" panose="03000400000000000000" pitchFamily="66" charset="0"/>
              </a:rPr>
              <a:t>Contact Information</a:t>
            </a:r>
          </a:p>
        </p:txBody>
      </p:sp>
      <p:sp>
        <p:nvSpPr>
          <p:cNvPr id="3" name="Content Placeholder 2">
            <a:extLst>
              <a:ext uri="{FF2B5EF4-FFF2-40B4-BE49-F238E27FC236}">
                <a16:creationId xmlns:a16="http://schemas.microsoft.com/office/drawing/2014/main" id="{E6715911-3CE5-4E5D-A59F-1F07F5C3864F}"/>
              </a:ext>
            </a:extLst>
          </p:cNvPr>
          <p:cNvSpPr>
            <a:spLocks noGrp="1"/>
          </p:cNvSpPr>
          <p:nvPr>
            <p:ph idx="1"/>
          </p:nvPr>
        </p:nvSpPr>
        <p:spPr>
          <a:xfrm>
            <a:off x="457336" y="1174981"/>
            <a:ext cx="11383211" cy="5319354"/>
          </a:xfrm>
        </p:spPr>
        <p:txBody>
          <a:bodyPr>
            <a:normAutofit lnSpcReduction="10000"/>
          </a:bodyPr>
          <a:lstStyle/>
          <a:p>
            <a:r>
              <a:rPr lang="en-GB" sz="2800" dirty="0">
                <a:latin typeface="NTPreCursivefk" panose="03000400000000000000" pitchFamily="66" charset="0"/>
              </a:rPr>
              <a:t>Teachers are available on the school yard either before or after school for any concerns or questions.</a:t>
            </a:r>
          </a:p>
          <a:p>
            <a:endParaRPr lang="en-GB" sz="2800" dirty="0">
              <a:latin typeface="NTPreCursivefk" panose="03000400000000000000" pitchFamily="66" charset="0"/>
            </a:endParaRPr>
          </a:p>
          <a:p>
            <a:r>
              <a:rPr lang="en-GB" sz="2800" dirty="0">
                <a:latin typeface="NTPreCursivefk" panose="03000400000000000000" pitchFamily="66" charset="0"/>
              </a:rPr>
              <a:t>If you would prefer to make an appointment, you can do so through the school office.</a:t>
            </a:r>
          </a:p>
          <a:p>
            <a:endParaRPr lang="en-GB" sz="2800" dirty="0">
              <a:latin typeface="NTPreCursivefk" panose="03000400000000000000" pitchFamily="66" charset="0"/>
            </a:endParaRPr>
          </a:p>
          <a:p>
            <a:r>
              <a:rPr lang="en-GB" sz="2800" dirty="0">
                <a:latin typeface="NTPreCursivefk" panose="03000400000000000000" pitchFamily="66" charset="0"/>
              </a:rPr>
              <a:t>Teachers can also be contacted directly via email. Please be aware, as a school we support a healthy work-life balance and do not expect staff to respond outside of working hours so do be mindful of this!</a:t>
            </a:r>
          </a:p>
          <a:p>
            <a:r>
              <a:rPr lang="en-GB" sz="2800" dirty="0">
                <a:solidFill>
                  <a:srgbClr val="0000FF"/>
                </a:solidFill>
                <a:latin typeface="NTPreCursivefk" panose="03000400000000000000" pitchFamily="66" charset="0"/>
                <a:hlinkClick r:id="rId2">
                  <a:extLst>
                    <a:ext uri="{A12FA001-AC4F-418D-AE19-62706E023703}">
                      <ahyp:hlinkClr xmlns:ahyp="http://schemas.microsoft.com/office/drawing/2018/hyperlinkcolor" val="tx"/>
                    </a:ext>
                  </a:extLst>
                </a:hlinkClick>
              </a:rPr>
              <a:t>s.wigham100@kingstreet.durham.sch.uk</a:t>
            </a:r>
            <a:r>
              <a:rPr lang="en-GB" sz="2800" dirty="0">
                <a:solidFill>
                  <a:srgbClr val="0000FF"/>
                </a:solidFill>
                <a:latin typeface="NTPreCursivefk" panose="03000400000000000000" pitchFamily="66" charset="0"/>
              </a:rPr>
              <a:t> </a:t>
            </a:r>
          </a:p>
          <a:p>
            <a:pPr marL="0" indent="0">
              <a:buNone/>
            </a:pPr>
            <a:endParaRPr lang="en-GB" sz="2800" dirty="0">
              <a:solidFill>
                <a:srgbClr val="0000FF"/>
              </a:solidFill>
              <a:latin typeface="NTPreCursivefk" panose="03000400000000000000" pitchFamily="66" charset="0"/>
            </a:endParaRPr>
          </a:p>
          <a:p>
            <a:r>
              <a:rPr lang="en-GB" sz="2800" dirty="0">
                <a:solidFill>
                  <a:srgbClr val="0000FF"/>
                </a:solidFill>
                <a:latin typeface="NTPreCursivefk" panose="03000400000000000000" pitchFamily="66" charset="0"/>
                <a:hlinkClick r:id="rId3">
                  <a:extLst>
                    <a:ext uri="{A12FA001-AC4F-418D-AE19-62706E023703}">
                      <ahyp:hlinkClr xmlns:ahyp="http://schemas.microsoft.com/office/drawing/2018/hyperlinkcolor" val="tx"/>
                    </a:ext>
                  </a:extLst>
                </a:hlinkClick>
              </a:rPr>
              <a:t>j.kane103@kingstreet.durham.sch.uk</a:t>
            </a:r>
            <a:r>
              <a:rPr lang="en-GB" sz="2800" dirty="0">
                <a:solidFill>
                  <a:srgbClr val="0000FF"/>
                </a:solidFill>
                <a:latin typeface="NTPreCursivefk" panose="03000400000000000000" pitchFamily="66" charset="0"/>
              </a:rPr>
              <a:t> </a:t>
            </a:r>
            <a:r>
              <a:rPr lang="en-GB" sz="2800" dirty="0">
                <a:latin typeface="NTPreCursivefk" panose="03000400000000000000" pitchFamily="66" charset="0"/>
              </a:rPr>
              <a:t>(</a:t>
            </a:r>
            <a:r>
              <a:rPr lang="en-GB" sz="2800" dirty="0" err="1">
                <a:latin typeface="NTPreCursivefk" panose="03000400000000000000" pitchFamily="66" charset="0"/>
              </a:rPr>
              <a:t>SENDCo</a:t>
            </a:r>
            <a:r>
              <a:rPr lang="en-GB" sz="2800" dirty="0">
                <a:latin typeface="NTPreCursivefk" panose="03000400000000000000" pitchFamily="66" charset="0"/>
              </a:rPr>
              <a:t>)</a:t>
            </a:r>
            <a:endParaRPr lang="en-GB" sz="2800" dirty="0">
              <a:solidFill>
                <a:srgbClr val="0000FF"/>
              </a:solidFill>
              <a:latin typeface="NTPreCursivefk" panose="03000400000000000000" pitchFamily="66" charset="0"/>
            </a:endParaRPr>
          </a:p>
          <a:p>
            <a:endParaRPr lang="en-GB" sz="2800" dirty="0">
              <a:latin typeface="NTPreCursivefk" panose="03000400000000000000" pitchFamily="66" charset="0"/>
            </a:endParaRPr>
          </a:p>
        </p:txBody>
      </p:sp>
    </p:spTree>
    <p:extLst>
      <p:ext uri="{BB962C8B-B14F-4D97-AF65-F5344CB8AC3E}">
        <p14:creationId xmlns:p14="http://schemas.microsoft.com/office/powerpoint/2010/main" val="37001870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07402-4EBB-4DDF-ACD5-F6733BF780CB}"/>
              </a:ext>
            </a:extLst>
          </p:cNvPr>
          <p:cNvSpPr>
            <a:spLocks noGrp="1"/>
          </p:cNvSpPr>
          <p:nvPr>
            <p:ph type="title"/>
          </p:nvPr>
        </p:nvSpPr>
        <p:spPr>
          <a:xfrm>
            <a:off x="245706" y="256729"/>
            <a:ext cx="3635829" cy="947745"/>
          </a:xfrm>
        </p:spPr>
        <p:txBody>
          <a:bodyPr/>
          <a:lstStyle/>
          <a:p>
            <a:r>
              <a:rPr lang="en-GB" b="1" dirty="0">
                <a:latin typeface="NTPreCursivefk" panose="03000400000000000000" pitchFamily="66" charset="0"/>
              </a:rPr>
              <a:t>Our Learning</a:t>
            </a:r>
          </a:p>
        </p:txBody>
      </p:sp>
      <p:sp>
        <p:nvSpPr>
          <p:cNvPr id="15" name="Title 1">
            <a:extLst>
              <a:ext uri="{FF2B5EF4-FFF2-40B4-BE49-F238E27FC236}">
                <a16:creationId xmlns:a16="http://schemas.microsoft.com/office/drawing/2014/main" id="{C0947FB6-3635-464C-94EC-DD36418A6AC2}"/>
              </a:ext>
            </a:extLst>
          </p:cNvPr>
          <p:cNvSpPr>
            <a:spLocks noGrp="1"/>
          </p:cNvSpPr>
          <p:nvPr>
            <p:ph idx="1"/>
          </p:nvPr>
        </p:nvSpPr>
        <p:spPr>
          <a:xfrm>
            <a:off x="437343" y="1204474"/>
            <a:ext cx="3252554" cy="3065637"/>
          </a:xfrm>
        </p:spPr>
        <p:txBody>
          <a:bodyPr>
            <a:noAutofit/>
          </a:bodyPr>
          <a:lstStyle/>
          <a:p>
            <a:pPr marL="0" indent="0">
              <a:buNone/>
            </a:pPr>
            <a:r>
              <a:rPr lang="en-GB" sz="2600" dirty="0">
                <a:latin typeface="NTPreCursivefk" panose="03000400000000000000" pitchFamily="66" charset="0"/>
              </a:rPr>
              <a:t>This is our curriculum map. It gives an overall idea of what we will be learning in each subject in each term during the year.   </a:t>
            </a:r>
          </a:p>
        </p:txBody>
      </p:sp>
      <p:pic>
        <p:nvPicPr>
          <p:cNvPr id="4" name="Picture 3">
            <a:extLst>
              <a:ext uri="{FF2B5EF4-FFF2-40B4-BE49-F238E27FC236}">
                <a16:creationId xmlns:a16="http://schemas.microsoft.com/office/drawing/2014/main" id="{37787915-E999-41D0-8770-8B976E0FB207}"/>
              </a:ext>
            </a:extLst>
          </p:cNvPr>
          <p:cNvPicPr>
            <a:picLocks noChangeAspect="1"/>
          </p:cNvPicPr>
          <p:nvPr/>
        </p:nvPicPr>
        <p:blipFill>
          <a:blip r:embed="rId2"/>
          <a:stretch>
            <a:fillRect/>
          </a:stretch>
        </p:blipFill>
        <p:spPr>
          <a:xfrm>
            <a:off x="4702629" y="275391"/>
            <a:ext cx="4874508" cy="6307218"/>
          </a:xfrm>
          <a:prstGeom prst="rect">
            <a:avLst/>
          </a:prstGeom>
        </p:spPr>
      </p:pic>
    </p:spTree>
    <p:extLst>
      <p:ext uri="{BB962C8B-B14F-4D97-AF65-F5344CB8AC3E}">
        <p14:creationId xmlns:p14="http://schemas.microsoft.com/office/powerpoint/2010/main" val="26771998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07402-4EBB-4DDF-ACD5-F6733BF780CB}"/>
              </a:ext>
            </a:extLst>
          </p:cNvPr>
          <p:cNvSpPr>
            <a:spLocks noGrp="1"/>
          </p:cNvSpPr>
          <p:nvPr>
            <p:ph type="title"/>
          </p:nvPr>
        </p:nvSpPr>
        <p:spPr>
          <a:xfrm>
            <a:off x="256295" y="263828"/>
            <a:ext cx="10058400" cy="947745"/>
          </a:xfrm>
        </p:spPr>
        <p:txBody>
          <a:bodyPr/>
          <a:lstStyle/>
          <a:p>
            <a:r>
              <a:rPr lang="en-GB" b="1" dirty="0">
                <a:latin typeface="NTPreCursivefk" panose="03000400000000000000" pitchFamily="66" charset="0"/>
              </a:rPr>
              <a:t>Our Learning</a:t>
            </a:r>
          </a:p>
        </p:txBody>
      </p:sp>
      <p:sp>
        <p:nvSpPr>
          <p:cNvPr id="11" name="Title 1">
            <a:extLst>
              <a:ext uri="{FF2B5EF4-FFF2-40B4-BE49-F238E27FC236}">
                <a16:creationId xmlns:a16="http://schemas.microsoft.com/office/drawing/2014/main" id="{2A4A7D3C-3F03-4024-AFA3-BCF5B8C4505B}"/>
              </a:ext>
            </a:extLst>
          </p:cNvPr>
          <p:cNvSpPr>
            <a:spLocks noGrp="1"/>
          </p:cNvSpPr>
          <p:nvPr>
            <p:ph idx="1"/>
          </p:nvPr>
        </p:nvSpPr>
        <p:spPr>
          <a:xfrm>
            <a:off x="312281" y="981205"/>
            <a:ext cx="11567438" cy="1259569"/>
          </a:xfrm>
        </p:spPr>
        <p:txBody>
          <a:bodyPr>
            <a:noAutofit/>
          </a:bodyPr>
          <a:lstStyle/>
          <a:p>
            <a:pPr marL="0" indent="0" algn="just">
              <a:buNone/>
            </a:pPr>
            <a:r>
              <a:rPr lang="en-GB" sz="2600" dirty="0">
                <a:latin typeface="NTPreCursivefk" panose="03000400000000000000" pitchFamily="66" charset="0"/>
              </a:rPr>
              <a:t>This is an example of a weekly timetable in Year 3. Please be aware that this is an example only as our timetable is entirely flexible and there are times when things have to be moved around to accommodate various events and activities that might be happening in school on a particular day. </a:t>
            </a:r>
          </a:p>
        </p:txBody>
      </p:sp>
      <p:pic>
        <p:nvPicPr>
          <p:cNvPr id="5" name="Picture 4">
            <a:extLst>
              <a:ext uri="{FF2B5EF4-FFF2-40B4-BE49-F238E27FC236}">
                <a16:creationId xmlns:a16="http://schemas.microsoft.com/office/drawing/2014/main" id="{1B529847-8422-4489-8E8D-951B08951B5B}"/>
              </a:ext>
            </a:extLst>
          </p:cNvPr>
          <p:cNvPicPr>
            <a:picLocks noChangeAspect="1"/>
          </p:cNvPicPr>
          <p:nvPr/>
        </p:nvPicPr>
        <p:blipFill>
          <a:blip r:embed="rId2"/>
          <a:stretch>
            <a:fillRect/>
          </a:stretch>
        </p:blipFill>
        <p:spPr>
          <a:xfrm>
            <a:off x="1427534" y="2240774"/>
            <a:ext cx="9703886" cy="4334732"/>
          </a:xfrm>
          <a:prstGeom prst="rect">
            <a:avLst/>
          </a:prstGeom>
        </p:spPr>
      </p:pic>
    </p:spTree>
    <p:extLst>
      <p:ext uri="{BB962C8B-B14F-4D97-AF65-F5344CB8AC3E}">
        <p14:creationId xmlns:p14="http://schemas.microsoft.com/office/powerpoint/2010/main" val="33603605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07402-4EBB-4DDF-ACD5-F6733BF780CB}"/>
              </a:ext>
            </a:extLst>
          </p:cNvPr>
          <p:cNvSpPr>
            <a:spLocks noGrp="1"/>
          </p:cNvSpPr>
          <p:nvPr>
            <p:ph type="title"/>
          </p:nvPr>
        </p:nvSpPr>
        <p:spPr>
          <a:xfrm>
            <a:off x="255036" y="252467"/>
            <a:ext cx="10058400" cy="1093304"/>
          </a:xfrm>
        </p:spPr>
        <p:txBody>
          <a:bodyPr/>
          <a:lstStyle/>
          <a:p>
            <a:r>
              <a:rPr lang="en-GB" b="1" dirty="0">
                <a:latin typeface="NTPreCursivefk" panose="03000400000000000000" pitchFamily="66" charset="0"/>
              </a:rPr>
              <a:t>Uniform &amp; P.E. kit</a:t>
            </a:r>
          </a:p>
        </p:txBody>
      </p:sp>
      <p:sp>
        <p:nvSpPr>
          <p:cNvPr id="3" name="Content Placeholder 2">
            <a:extLst>
              <a:ext uri="{FF2B5EF4-FFF2-40B4-BE49-F238E27FC236}">
                <a16:creationId xmlns:a16="http://schemas.microsoft.com/office/drawing/2014/main" id="{E6715911-3CE5-4E5D-A59F-1F07F5C3864F}"/>
              </a:ext>
            </a:extLst>
          </p:cNvPr>
          <p:cNvSpPr>
            <a:spLocks noGrp="1"/>
          </p:cNvSpPr>
          <p:nvPr>
            <p:ph idx="1"/>
          </p:nvPr>
        </p:nvSpPr>
        <p:spPr>
          <a:xfrm>
            <a:off x="394996" y="1243135"/>
            <a:ext cx="11184294" cy="5035826"/>
          </a:xfrm>
        </p:spPr>
        <p:txBody>
          <a:bodyPr>
            <a:normAutofit lnSpcReduction="10000"/>
          </a:bodyPr>
          <a:lstStyle/>
          <a:p>
            <a:pPr marL="0" indent="0" algn="just">
              <a:buNone/>
            </a:pPr>
            <a:r>
              <a:rPr lang="en-GB" sz="2600" b="1" u="sng" dirty="0">
                <a:latin typeface="NTPreCursivefk" panose="03000400000000000000" pitchFamily="66" charset="0"/>
              </a:rPr>
              <a:t>Uniform</a:t>
            </a:r>
            <a:endParaRPr lang="en-GB" sz="2600" b="1" dirty="0">
              <a:latin typeface="NTPreCursivefk" panose="03000400000000000000" pitchFamily="66" charset="0"/>
            </a:endParaRPr>
          </a:p>
          <a:p>
            <a:pPr algn="just"/>
            <a:r>
              <a:rPr lang="en-GB" sz="2600" dirty="0">
                <a:latin typeface="NTPreCursivefk" panose="03000400000000000000" pitchFamily="66" charset="0"/>
              </a:rPr>
              <a:t>Children should all come to school wearing: black or grey trousers/shorts/skirt/pinafore; a white polo shirt; a blue cardigan/sweatshirt; and plain black shoes. We have thought carefully about how to keep our uniform costs manageable for families, but if there are any difficulties with providing uniform, please do let us know as we can support with this.</a:t>
            </a:r>
          </a:p>
          <a:p>
            <a:pPr marL="0" indent="0" algn="just">
              <a:buNone/>
            </a:pPr>
            <a:endParaRPr lang="en-US" sz="2600" dirty="0">
              <a:latin typeface="NTPreCursivefk" panose="03000400000000000000" pitchFamily="66" charset="0"/>
            </a:endParaRPr>
          </a:p>
          <a:p>
            <a:pPr marL="0" indent="0" algn="just">
              <a:buNone/>
            </a:pPr>
            <a:r>
              <a:rPr lang="en-US" sz="2600" b="1" u="sng" dirty="0">
                <a:latin typeface="NTPreCursivefk" panose="03000400000000000000" pitchFamily="66" charset="0"/>
              </a:rPr>
              <a:t>P</a:t>
            </a:r>
            <a:r>
              <a:rPr lang="en-GB" sz="2600" b="1" u="sng" dirty="0">
                <a:latin typeface="NTPreCursivefk" panose="03000400000000000000" pitchFamily="66" charset="0"/>
              </a:rPr>
              <a:t>.E.</a:t>
            </a:r>
            <a:r>
              <a:rPr lang="en-GB" sz="2600" u="sng" dirty="0">
                <a:latin typeface="NTPreCursivefk" panose="03000400000000000000" pitchFamily="66" charset="0"/>
              </a:rPr>
              <a:t> </a:t>
            </a:r>
            <a:endParaRPr lang="en-GB" sz="2600" dirty="0">
              <a:latin typeface="NTPreCursivefk" panose="03000400000000000000" pitchFamily="66" charset="0"/>
            </a:endParaRPr>
          </a:p>
          <a:p>
            <a:pPr algn="just"/>
            <a:r>
              <a:rPr lang="en-GB" sz="2600" dirty="0">
                <a:latin typeface="NTPreCursivefk" panose="03000400000000000000" pitchFamily="66" charset="0"/>
              </a:rPr>
              <a:t>For the Autumn term, our PE lessons will take place on a Thursday and Friday.  For Autumn 1, the majority of these lesson will take place outside. Please send PE kits in to school with your child on a Monday, and these will be sent home on Fridays. PE kit should consist of: tracksuit bottoms, trainers and a change of top (preferably a t-shirt in house colours or a plain white t-shirt), as well as a sweatshirt for the outdoors.</a:t>
            </a:r>
          </a:p>
          <a:p>
            <a:pPr marL="0" indent="0" algn="just">
              <a:buNone/>
            </a:pPr>
            <a:endParaRPr lang="en-GB" sz="2400" dirty="0">
              <a:latin typeface="NTPreCursivefk" panose="03000400000000000000" pitchFamily="66" charset="0"/>
            </a:endParaRPr>
          </a:p>
        </p:txBody>
      </p:sp>
    </p:spTree>
    <p:extLst>
      <p:ext uri="{BB962C8B-B14F-4D97-AF65-F5344CB8AC3E}">
        <p14:creationId xmlns:p14="http://schemas.microsoft.com/office/powerpoint/2010/main" val="22883667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6715911-3CE5-4E5D-A59F-1F07F5C3864F}"/>
              </a:ext>
            </a:extLst>
          </p:cNvPr>
          <p:cNvSpPr>
            <a:spLocks noGrp="1"/>
          </p:cNvSpPr>
          <p:nvPr>
            <p:ph idx="1"/>
          </p:nvPr>
        </p:nvSpPr>
        <p:spPr>
          <a:xfrm>
            <a:off x="364434" y="314739"/>
            <a:ext cx="11616071" cy="6228522"/>
          </a:xfrm>
        </p:spPr>
        <p:txBody>
          <a:bodyPr>
            <a:noAutofit/>
          </a:bodyPr>
          <a:lstStyle/>
          <a:p>
            <a:pPr marL="0" indent="0" algn="just">
              <a:buNone/>
            </a:pPr>
            <a:r>
              <a:rPr lang="en-GB" sz="2600" b="1" u="sng" dirty="0">
                <a:latin typeface="NTPreCursivefk" panose="03000400000000000000" pitchFamily="66" charset="0"/>
              </a:rPr>
              <a:t>Swimming</a:t>
            </a:r>
            <a:endParaRPr lang="en-GB" sz="2600" b="1" dirty="0">
              <a:latin typeface="NTPreCursivefk" panose="03000400000000000000" pitchFamily="66" charset="0"/>
            </a:endParaRPr>
          </a:p>
          <a:p>
            <a:pPr marL="0" indent="0" algn="just">
              <a:buNone/>
            </a:pPr>
            <a:r>
              <a:rPr lang="en-GB" sz="2600" dirty="0">
                <a:latin typeface="NTPreCursivefk" panose="03000400000000000000" pitchFamily="66" charset="0"/>
              </a:rPr>
              <a:t>Year 3 will have swimming lessons during the Summer term and will need the following kit:</a:t>
            </a:r>
          </a:p>
          <a:p>
            <a:r>
              <a:rPr lang="en-GB" sz="2600" dirty="0">
                <a:latin typeface="NTPreCursivefk" panose="03000400000000000000" pitchFamily="66" charset="0"/>
              </a:rPr>
              <a:t>A swimming costume for girls (no bikinis)</a:t>
            </a:r>
          </a:p>
          <a:p>
            <a:pPr lvl="0"/>
            <a:r>
              <a:rPr lang="en-GB" sz="2600" dirty="0">
                <a:latin typeface="NTPreCursivefk" panose="03000400000000000000" pitchFamily="66" charset="0"/>
              </a:rPr>
              <a:t>Swimming shorts for boys (not board shorts and not longer than the knee)</a:t>
            </a:r>
          </a:p>
          <a:p>
            <a:pPr lvl="0"/>
            <a:r>
              <a:rPr lang="en-GB" sz="2600" dirty="0">
                <a:latin typeface="NTPreCursivefk" panose="03000400000000000000" pitchFamily="66" charset="0"/>
              </a:rPr>
              <a:t>A swimming hat (boys and girls)</a:t>
            </a:r>
          </a:p>
          <a:p>
            <a:pPr lvl="0"/>
            <a:r>
              <a:rPr lang="en-GB" sz="2600" dirty="0">
                <a:latin typeface="NTPreCursivefk" panose="03000400000000000000" pitchFamily="66" charset="0"/>
              </a:rPr>
              <a:t>A towel</a:t>
            </a:r>
          </a:p>
          <a:p>
            <a:pPr lvl="0"/>
            <a:r>
              <a:rPr lang="en-GB" sz="2600" dirty="0">
                <a:latin typeface="NTPreCursivefk" panose="03000400000000000000" pitchFamily="66" charset="0"/>
              </a:rPr>
              <a:t>Goggles (your child is welcome to wear goggles but they are not essential)</a:t>
            </a:r>
          </a:p>
          <a:p>
            <a:pPr lvl="0"/>
            <a:r>
              <a:rPr lang="en-GB" sz="2600" dirty="0">
                <a:latin typeface="NTPreCursivefk" panose="03000400000000000000" pitchFamily="66" charset="0"/>
              </a:rPr>
              <a:t>A suitable bag to carry all the kit in (preferably waterproof)</a:t>
            </a:r>
          </a:p>
          <a:p>
            <a:pPr marL="0" indent="0" algn="just">
              <a:buNone/>
            </a:pPr>
            <a:endParaRPr lang="en-GB" sz="2000" dirty="0">
              <a:latin typeface="NTPreCursivefk" panose="03000400000000000000" pitchFamily="66" charset="0"/>
            </a:endParaRPr>
          </a:p>
        </p:txBody>
      </p:sp>
    </p:spTree>
    <p:extLst>
      <p:ext uri="{BB962C8B-B14F-4D97-AF65-F5344CB8AC3E}">
        <p14:creationId xmlns:p14="http://schemas.microsoft.com/office/powerpoint/2010/main" val="24359977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07402-4EBB-4DDF-ACD5-F6733BF780CB}"/>
              </a:ext>
            </a:extLst>
          </p:cNvPr>
          <p:cNvSpPr>
            <a:spLocks noGrp="1"/>
          </p:cNvSpPr>
          <p:nvPr>
            <p:ph type="title"/>
          </p:nvPr>
        </p:nvSpPr>
        <p:spPr>
          <a:xfrm>
            <a:off x="247731" y="251925"/>
            <a:ext cx="10058400" cy="938780"/>
          </a:xfrm>
        </p:spPr>
        <p:txBody>
          <a:bodyPr/>
          <a:lstStyle/>
          <a:p>
            <a:r>
              <a:rPr lang="en-GB" b="1" dirty="0">
                <a:latin typeface="NTPreCursivefk" panose="03000400000000000000" pitchFamily="66" charset="0"/>
              </a:rPr>
              <a:t>Attendance &amp; Lateness</a:t>
            </a:r>
          </a:p>
        </p:txBody>
      </p:sp>
      <p:sp>
        <p:nvSpPr>
          <p:cNvPr id="3" name="Content Placeholder 2">
            <a:extLst>
              <a:ext uri="{FF2B5EF4-FFF2-40B4-BE49-F238E27FC236}">
                <a16:creationId xmlns:a16="http://schemas.microsoft.com/office/drawing/2014/main" id="{E6715911-3CE5-4E5D-A59F-1F07F5C3864F}"/>
              </a:ext>
            </a:extLst>
          </p:cNvPr>
          <p:cNvSpPr>
            <a:spLocks noGrp="1"/>
          </p:cNvSpPr>
          <p:nvPr>
            <p:ph idx="1"/>
          </p:nvPr>
        </p:nvSpPr>
        <p:spPr>
          <a:xfrm>
            <a:off x="462338" y="1140442"/>
            <a:ext cx="10929770" cy="4671332"/>
          </a:xfrm>
        </p:spPr>
        <p:txBody>
          <a:bodyPr>
            <a:normAutofit/>
          </a:bodyPr>
          <a:lstStyle/>
          <a:p>
            <a:r>
              <a:rPr lang="en-GB" sz="2600" dirty="0">
                <a:latin typeface="NTPreCursivefk" panose="03000400000000000000" pitchFamily="66" charset="0"/>
              </a:rPr>
              <a:t>Every single day a child is absent = one day of learning lost</a:t>
            </a:r>
          </a:p>
          <a:p>
            <a:r>
              <a:rPr lang="en-GB" sz="2600" dirty="0">
                <a:latin typeface="NTPreCursivefk" panose="03000400000000000000" pitchFamily="66" charset="0"/>
              </a:rPr>
              <a:t>Being at school on time (Early Bird starts at 8:30 a.m.) allows your child to feel settled and prepared for their day.</a:t>
            </a:r>
          </a:p>
        </p:txBody>
      </p:sp>
      <p:pic>
        <p:nvPicPr>
          <p:cNvPr id="4" name="Picture 3">
            <a:extLst>
              <a:ext uri="{FF2B5EF4-FFF2-40B4-BE49-F238E27FC236}">
                <a16:creationId xmlns:a16="http://schemas.microsoft.com/office/drawing/2014/main" id="{E76455AC-1E34-466E-9C4B-5563DB05BC17}"/>
              </a:ext>
            </a:extLst>
          </p:cNvPr>
          <p:cNvPicPr>
            <a:picLocks noChangeAspect="1"/>
          </p:cNvPicPr>
          <p:nvPr/>
        </p:nvPicPr>
        <p:blipFill rotWithShape="1">
          <a:blip r:embed="rId2"/>
          <a:srcRect b="2154"/>
          <a:stretch/>
        </p:blipFill>
        <p:spPr>
          <a:xfrm>
            <a:off x="4804944" y="2209181"/>
            <a:ext cx="6745785" cy="4331577"/>
          </a:xfrm>
          <a:prstGeom prst="rect">
            <a:avLst/>
          </a:prstGeom>
        </p:spPr>
      </p:pic>
    </p:spTree>
    <p:extLst>
      <p:ext uri="{BB962C8B-B14F-4D97-AF65-F5344CB8AC3E}">
        <p14:creationId xmlns:p14="http://schemas.microsoft.com/office/powerpoint/2010/main" val="39261346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07402-4EBB-4DDF-ACD5-F6733BF780CB}"/>
              </a:ext>
            </a:extLst>
          </p:cNvPr>
          <p:cNvSpPr>
            <a:spLocks noGrp="1"/>
          </p:cNvSpPr>
          <p:nvPr>
            <p:ph type="title"/>
          </p:nvPr>
        </p:nvSpPr>
        <p:spPr>
          <a:xfrm>
            <a:off x="242047" y="223936"/>
            <a:ext cx="10058400" cy="820446"/>
          </a:xfrm>
        </p:spPr>
        <p:txBody>
          <a:bodyPr/>
          <a:lstStyle/>
          <a:p>
            <a:r>
              <a:rPr lang="en-GB" b="1" dirty="0">
                <a:latin typeface="NTPreCursivefk" panose="03000400000000000000" pitchFamily="66" charset="0"/>
              </a:rPr>
              <a:t>Reading</a:t>
            </a:r>
          </a:p>
        </p:txBody>
      </p:sp>
      <p:sp>
        <p:nvSpPr>
          <p:cNvPr id="3" name="Content Placeholder 2">
            <a:extLst>
              <a:ext uri="{FF2B5EF4-FFF2-40B4-BE49-F238E27FC236}">
                <a16:creationId xmlns:a16="http://schemas.microsoft.com/office/drawing/2014/main" id="{E6715911-3CE5-4E5D-A59F-1F07F5C3864F}"/>
              </a:ext>
            </a:extLst>
          </p:cNvPr>
          <p:cNvSpPr>
            <a:spLocks noGrp="1"/>
          </p:cNvSpPr>
          <p:nvPr>
            <p:ph idx="1"/>
          </p:nvPr>
        </p:nvSpPr>
        <p:spPr>
          <a:xfrm>
            <a:off x="344367" y="1079167"/>
            <a:ext cx="4699519" cy="5435933"/>
          </a:xfrm>
        </p:spPr>
        <p:txBody>
          <a:bodyPr>
            <a:noAutofit/>
          </a:bodyPr>
          <a:lstStyle/>
          <a:p>
            <a:r>
              <a:rPr lang="en-GB" sz="2600" dirty="0">
                <a:latin typeface="NTPreCursivefk" panose="03000400000000000000" pitchFamily="66" charset="0"/>
              </a:rPr>
              <a:t>We are passionate about reading in school, and believe that it is the single most important skill to give your child.  It opens up the whole world to them!</a:t>
            </a:r>
          </a:p>
          <a:p>
            <a:r>
              <a:rPr lang="en-GB" sz="2600" dirty="0">
                <a:latin typeface="NTPreCursivefk" panose="03000400000000000000" pitchFamily="66" charset="0"/>
              </a:rPr>
              <a:t>Please support by hearing your child read, and signing their Reading Record, at least three times a week. and letting us know if you have any concerns.</a:t>
            </a:r>
          </a:p>
          <a:p>
            <a:r>
              <a:rPr lang="en-GB" sz="2600" dirty="0">
                <a:latin typeface="NTPreCursivefk" panose="03000400000000000000" pitchFamily="66" charset="0"/>
              </a:rPr>
              <a:t>During Year 3, we encourage and develop children’s reading fluency along with improving their  vocabulary and comprehension.</a:t>
            </a:r>
          </a:p>
        </p:txBody>
      </p:sp>
      <p:pic>
        <p:nvPicPr>
          <p:cNvPr id="5" name="Picture 4">
            <a:extLst>
              <a:ext uri="{FF2B5EF4-FFF2-40B4-BE49-F238E27FC236}">
                <a16:creationId xmlns:a16="http://schemas.microsoft.com/office/drawing/2014/main" id="{C92C18ED-CD80-4853-998B-B0B089F29D47}"/>
              </a:ext>
            </a:extLst>
          </p:cNvPr>
          <p:cNvPicPr>
            <a:picLocks noChangeAspect="1"/>
          </p:cNvPicPr>
          <p:nvPr/>
        </p:nvPicPr>
        <p:blipFill>
          <a:blip r:embed="rId2"/>
          <a:stretch>
            <a:fillRect/>
          </a:stretch>
        </p:blipFill>
        <p:spPr>
          <a:xfrm>
            <a:off x="5271247" y="1113416"/>
            <a:ext cx="6576386" cy="4631167"/>
          </a:xfrm>
          <a:prstGeom prst="rect">
            <a:avLst/>
          </a:prstGeom>
        </p:spPr>
      </p:pic>
    </p:spTree>
    <p:extLst>
      <p:ext uri="{BB962C8B-B14F-4D97-AF65-F5344CB8AC3E}">
        <p14:creationId xmlns:p14="http://schemas.microsoft.com/office/powerpoint/2010/main" val="38517668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07402-4EBB-4DDF-ACD5-F6733BF780CB}"/>
              </a:ext>
            </a:extLst>
          </p:cNvPr>
          <p:cNvSpPr>
            <a:spLocks noGrp="1"/>
          </p:cNvSpPr>
          <p:nvPr>
            <p:ph type="title"/>
          </p:nvPr>
        </p:nvSpPr>
        <p:spPr/>
        <p:txBody>
          <a:bodyPr/>
          <a:lstStyle/>
          <a:p>
            <a:r>
              <a:rPr lang="en-GB" dirty="0">
                <a:latin typeface="NTPreCursivefk" panose="03000400000000000000" pitchFamily="66" charset="0"/>
              </a:rPr>
              <a:t>Other Ways to Help at Home</a:t>
            </a:r>
          </a:p>
        </p:txBody>
      </p:sp>
      <p:sp>
        <p:nvSpPr>
          <p:cNvPr id="3" name="Content Placeholder 2">
            <a:extLst>
              <a:ext uri="{FF2B5EF4-FFF2-40B4-BE49-F238E27FC236}">
                <a16:creationId xmlns:a16="http://schemas.microsoft.com/office/drawing/2014/main" id="{E6715911-3CE5-4E5D-A59F-1F07F5C3864F}"/>
              </a:ext>
            </a:extLst>
          </p:cNvPr>
          <p:cNvSpPr>
            <a:spLocks noGrp="1"/>
          </p:cNvSpPr>
          <p:nvPr>
            <p:ph idx="1"/>
          </p:nvPr>
        </p:nvSpPr>
        <p:spPr>
          <a:xfrm>
            <a:off x="1066800" y="1744824"/>
            <a:ext cx="10058400" cy="4290216"/>
          </a:xfrm>
        </p:spPr>
        <p:txBody>
          <a:bodyPr>
            <a:noAutofit/>
          </a:bodyPr>
          <a:lstStyle/>
          <a:p>
            <a:pPr marL="354013" indent="-354013"/>
            <a:r>
              <a:rPr lang="en-GB" sz="3600" dirty="0">
                <a:latin typeface="NTPreCursivefk" panose="03000400000000000000" pitchFamily="66" charset="0"/>
              </a:rPr>
              <a:t>Regular reading</a:t>
            </a:r>
          </a:p>
          <a:p>
            <a:pPr marL="354013" indent="-354013"/>
            <a:r>
              <a:rPr lang="en-GB" sz="3600" dirty="0">
                <a:latin typeface="NTPreCursivefk" panose="03000400000000000000" pitchFamily="66" charset="0"/>
              </a:rPr>
              <a:t>Times tables</a:t>
            </a:r>
          </a:p>
          <a:p>
            <a:pPr marL="354013" indent="-354013"/>
            <a:r>
              <a:rPr lang="en-GB" sz="3600" dirty="0">
                <a:latin typeface="NTPreCursivefk" panose="03000400000000000000" pitchFamily="66" charset="0"/>
              </a:rPr>
              <a:t>Telling the time</a:t>
            </a:r>
          </a:p>
          <a:p>
            <a:pPr marL="354013" indent="-354013"/>
            <a:r>
              <a:rPr lang="en-GB" sz="3600" dirty="0">
                <a:latin typeface="NTPreCursivefk" panose="03000400000000000000" pitchFamily="66" charset="0"/>
              </a:rPr>
              <a:t>Cooking &amp; baking</a:t>
            </a:r>
          </a:p>
          <a:p>
            <a:pPr marL="354013" indent="-354013"/>
            <a:r>
              <a:rPr lang="en-GB" sz="3600" dirty="0">
                <a:latin typeface="NTPreCursivefk" panose="03000400000000000000" pitchFamily="66" charset="0"/>
              </a:rPr>
              <a:t>Get outdoors</a:t>
            </a:r>
          </a:p>
          <a:p>
            <a:pPr marL="354013" indent="-354013"/>
            <a:r>
              <a:rPr lang="en-GB" sz="3600" dirty="0">
                <a:latin typeface="NTPreCursivefk" panose="03000400000000000000" pitchFamily="66" charset="0"/>
              </a:rPr>
              <a:t>Sleep</a:t>
            </a:r>
          </a:p>
        </p:txBody>
      </p:sp>
    </p:spTree>
    <p:extLst>
      <p:ext uri="{BB962C8B-B14F-4D97-AF65-F5344CB8AC3E}">
        <p14:creationId xmlns:p14="http://schemas.microsoft.com/office/powerpoint/2010/main" val="11782859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07402-4EBB-4DDF-ACD5-F6733BF780CB}"/>
              </a:ext>
            </a:extLst>
          </p:cNvPr>
          <p:cNvSpPr>
            <a:spLocks noGrp="1"/>
          </p:cNvSpPr>
          <p:nvPr>
            <p:ph type="title"/>
          </p:nvPr>
        </p:nvSpPr>
        <p:spPr>
          <a:xfrm>
            <a:off x="236376" y="242046"/>
            <a:ext cx="10058400" cy="854525"/>
          </a:xfrm>
        </p:spPr>
        <p:txBody>
          <a:bodyPr/>
          <a:lstStyle/>
          <a:p>
            <a:r>
              <a:rPr lang="en-GB" b="1" dirty="0">
                <a:latin typeface="NTPreCursivefk" panose="03000400000000000000" pitchFamily="66" charset="0"/>
              </a:rPr>
              <a:t>Expectations of Behaviour &amp; Gem Powers</a:t>
            </a:r>
          </a:p>
        </p:txBody>
      </p:sp>
      <p:sp>
        <p:nvSpPr>
          <p:cNvPr id="3" name="Content Placeholder 2">
            <a:extLst>
              <a:ext uri="{FF2B5EF4-FFF2-40B4-BE49-F238E27FC236}">
                <a16:creationId xmlns:a16="http://schemas.microsoft.com/office/drawing/2014/main" id="{E6715911-3CE5-4E5D-A59F-1F07F5C3864F}"/>
              </a:ext>
            </a:extLst>
          </p:cNvPr>
          <p:cNvSpPr>
            <a:spLocks noGrp="1"/>
          </p:cNvSpPr>
          <p:nvPr>
            <p:ph idx="1"/>
          </p:nvPr>
        </p:nvSpPr>
        <p:spPr>
          <a:xfrm>
            <a:off x="347097" y="1043806"/>
            <a:ext cx="11344159" cy="1598456"/>
          </a:xfrm>
        </p:spPr>
        <p:txBody>
          <a:bodyPr>
            <a:noAutofit/>
          </a:bodyPr>
          <a:lstStyle/>
          <a:p>
            <a:r>
              <a:rPr lang="en-GB" sz="2600" dirty="0">
                <a:latin typeface="NTPreCursivefk" panose="03000400000000000000" pitchFamily="66" charset="0"/>
              </a:rPr>
              <a:t>We have high expectations of our children, encouraging kindness, focus and self-regulation.</a:t>
            </a:r>
          </a:p>
          <a:p>
            <a:r>
              <a:rPr lang="en-GB" sz="2600" dirty="0">
                <a:latin typeface="NTPreCursivefk" panose="03000400000000000000" pitchFamily="66" charset="0"/>
              </a:rPr>
              <a:t>Visitors and members of the public always comment on the excellent behaviour of the children!</a:t>
            </a:r>
          </a:p>
          <a:p>
            <a:r>
              <a:rPr lang="en-GB" sz="2600" dirty="0">
                <a:latin typeface="NTPreCursivefk" panose="03000400000000000000" pitchFamily="66" charset="0"/>
              </a:rPr>
              <a:t>We encourage this through our Gem Powers:</a:t>
            </a:r>
          </a:p>
        </p:txBody>
      </p:sp>
      <p:pic>
        <p:nvPicPr>
          <p:cNvPr id="4" name="Picture 3">
            <a:extLst>
              <a:ext uri="{FF2B5EF4-FFF2-40B4-BE49-F238E27FC236}">
                <a16:creationId xmlns:a16="http://schemas.microsoft.com/office/drawing/2014/main" id="{B2FB833B-7A20-4B24-AF76-F6FD6F29B0E3}"/>
              </a:ext>
            </a:extLst>
          </p:cNvPr>
          <p:cNvPicPr>
            <a:picLocks noChangeAspect="1"/>
          </p:cNvPicPr>
          <p:nvPr/>
        </p:nvPicPr>
        <p:blipFill>
          <a:blip r:embed="rId2"/>
          <a:stretch>
            <a:fillRect/>
          </a:stretch>
        </p:blipFill>
        <p:spPr>
          <a:xfrm>
            <a:off x="2291260" y="2550981"/>
            <a:ext cx="7518593" cy="4017163"/>
          </a:xfrm>
          <a:prstGeom prst="rect">
            <a:avLst/>
          </a:prstGeom>
        </p:spPr>
      </p:pic>
      <p:sp>
        <p:nvSpPr>
          <p:cNvPr id="5" name="TextBox 4">
            <a:extLst>
              <a:ext uri="{FF2B5EF4-FFF2-40B4-BE49-F238E27FC236}">
                <a16:creationId xmlns:a16="http://schemas.microsoft.com/office/drawing/2014/main" id="{5552675C-F2A7-464F-B0C9-8B6AB3719D16}"/>
              </a:ext>
            </a:extLst>
          </p:cNvPr>
          <p:cNvSpPr txBox="1"/>
          <p:nvPr/>
        </p:nvSpPr>
        <p:spPr>
          <a:xfrm>
            <a:off x="2465293" y="4091782"/>
            <a:ext cx="2420471" cy="523220"/>
          </a:xfrm>
          <a:prstGeom prst="rect">
            <a:avLst/>
          </a:prstGeom>
          <a:noFill/>
        </p:spPr>
        <p:txBody>
          <a:bodyPr wrap="square" rtlCol="0">
            <a:spAutoFit/>
          </a:bodyPr>
          <a:lstStyle/>
          <a:p>
            <a:pPr algn="ctr"/>
            <a:r>
              <a:rPr lang="en-GB" sz="2800" dirty="0">
                <a:latin typeface="NTPreCursivefk" panose="03000400000000000000" pitchFamily="66" charset="0"/>
              </a:rPr>
              <a:t>Being responsible</a:t>
            </a:r>
          </a:p>
        </p:txBody>
      </p:sp>
      <p:sp>
        <p:nvSpPr>
          <p:cNvPr id="6" name="TextBox 5">
            <a:extLst>
              <a:ext uri="{FF2B5EF4-FFF2-40B4-BE49-F238E27FC236}">
                <a16:creationId xmlns:a16="http://schemas.microsoft.com/office/drawing/2014/main" id="{19387F90-664D-4855-954A-39E3E83965CD}"/>
              </a:ext>
            </a:extLst>
          </p:cNvPr>
          <p:cNvSpPr txBox="1"/>
          <p:nvPr/>
        </p:nvSpPr>
        <p:spPr>
          <a:xfrm>
            <a:off x="4968910" y="4185091"/>
            <a:ext cx="2420471" cy="523220"/>
          </a:xfrm>
          <a:prstGeom prst="rect">
            <a:avLst/>
          </a:prstGeom>
          <a:noFill/>
        </p:spPr>
        <p:txBody>
          <a:bodyPr wrap="square" rtlCol="0">
            <a:spAutoFit/>
          </a:bodyPr>
          <a:lstStyle/>
          <a:p>
            <a:pPr algn="ctr"/>
            <a:r>
              <a:rPr lang="en-GB" sz="2800" dirty="0">
                <a:solidFill>
                  <a:srgbClr val="FF0000"/>
                </a:solidFill>
                <a:latin typeface="NTPreCursivefk" panose="03000400000000000000" pitchFamily="66" charset="0"/>
              </a:rPr>
              <a:t>Being kind</a:t>
            </a:r>
          </a:p>
        </p:txBody>
      </p:sp>
      <p:sp>
        <p:nvSpPr>
          <p:cNvPr id="7" name="TextBox 6">
            <a:extLst>
              <a:ext uri="{FF2B5EF4-FFF2-40B4-BE49-F238E27FC236}">
                <a16:creationId xmlns:a16="http://schemas.microsoft.com/office/drawing/2014/main" id="{86573109-61F5-415C-B998-551C62BF59A2}"/>
              </a:ext>
            </a:extLst>
          </p:cNvPr>
          <p:cNvSpPr txBox="1"/>
          <p:nvPr/>
        </p:nvSpPr>
        <p:spPr>
          <a:xfrm>
            <a:off x="7578881" y="4175760"/>
            <a:ext cx="2420471" cy="523220"/>
          </a:xfrm>
          <a:prstGeom prst="rect">
            <a:avLst/>
          </a:prstGeom>
          <a:noFill/>
        </p:spPr>
        <p:txBody>
          <a:bodyPr wrap="square" rtlCol="0">
            <a:spAutoFit/>
          </a:bodyPr>
          <a:lstStyle/>
          <a:p>
            <a:pPr algn="ctr"/>
            <a:r>
              <a:rPr lang="en-GB" sz="2800" dirty="0">
                <a:solidFill>
                  <a:srgbClr val="00B050"/>
                </a:solidFill>
                <a:latin typeface="NTPreCursivefk" panose="03000400000000000000" pitchFamily="66" charset="0"/>
              </a:rPr>
              <a:t>Being resilient</a:t>
            </a:r>
          </a:p>
        </p:txBody>
      </p:sp>
      <p:sp>
        <p:nvSpPr>
          <p:cNvPr id="8" name="TextBox 7">
            <a:extLst>
              <a:ext uri="{FF2B5EF4-FFF2-40B4-BE49-F238E27FC236}">
                <a16:creationId xmlns:a16="http://schemas.microsoft.com/office/drawing/2014/main" id="{A898A98F-FEBE-405C-A04D-03C006979ED6}"/>
              </a:ext>
            </a:extLst>
          </p:cNvPr>
          <p:cNvSpPr txBox="1"/>
          <p:nvPr/>
        </p:nvSpPr>
        <p:spPr>
          <a:xfrm>
            <a:off x="7480268" y="5976045"/>
            <a:ext cx="2420471" cy="523220"/>
          </a:xfrm>
          <a:prstGeom prst="rect">
            <a:avLst/>
          </a:prstGeom>
          <a:noFill/>
        </p:spPr>
        <p:txBody>
          <a:bodyPr wrap="square" rtlCol="0">
            <a:spAutoFit/>
          </a:bodyPr>
          <a:lstStyle/>
          <a:p>
            <a:pPr algn="ctr"/>
            <a:r>
              <a:rPr lang="en-GB" sz="2800" dirty="0">
                <a:solidFill>
                  <a:srgbClr val="FFC000"/>
                </a:solidFill>
                <a:latin typeface="NTPreCursivefk" panose="03000400000000000000" pitchFamily="66" charset="0"/>
              </a:rPr>
              <a:t>Collaborating</a:t>
            </a:r>
          </a:p>
        </p:txBody>
      </p:sp>
      <p:sp>
        <p:nvSpPr>
          <p:cNvPr id="9" name="TextBox 8">
            <a:extLst>
              <a:ext uri="{FF2B5EF4-FFF2-40B4-BE49-F238E27FC236}">
                <a16:creationId xmlns:a16="http://schemas.microsoft.com/office/drawing/2014/main" id="{72E3E14A-CF20-447D-9DBE-AF26A4FB20FB}"/>
              </a:ext>
            </a:extLst>
          </p:cNvPr>
          <p:cNvSpPr txBox="1"/>
          <p:nvPr/>
        </p:nvSpPr>
        <p:spPr>
          <a:xfrm>
            <a:off x="4959578" y="6183825"/>
            <a:ext cx="2420471" cy="523220"/>
          </a:xfrm>
          <a:prstGeom prst="rect">
            <a:avLst/>
          </a:prstGeom>
          <a:noFill/>
        </p:spPr>
        <p:txBody>
          <a:bodyPr wrap="square" rtlCol="0">
            <a:spAutoFit/>
          </a:bodyPr>
          <a:lstStyle/>
          <a:p>
            <a:pPr algn="ctr"/>
            <a:r>
              <a:rPr lang="en-GB" sz="2800" dirty="0">
                <a:solidFill>
                  <a:srgbClr val="7030A0"/>
                </a:solidFill>
                <a:latin typeface="NTPreCursivefk" panose="03000400000000000000" pitchFamily="66" charset="0"/>
              </a:rPr>
              <a:t>Co-operating</a:t>
            </a:r>
          </a:p>
        </p:txBody>
      </p:sp>
      <p:sp>
        <p:nvSpPr>
          <p:cNvPr id="10" name="TextBox 9">
            <a:extLst>
              <a:ext uri="{FF2B5EF4-FFF2-40B4-BE49-F238E27FC236}">
                <a16:creationId xmlns:a16="http://schemas.microsoft.com/office/drawing/2014/main" id="{2F7EA0B2-C1B5-4AC4-96D2-67AB029FB774}"/>
              </a:ext>
            </a:extLst>
          </p:cNvPr>
          <p:cNvSpPr txBox="1"/>
          <p:nvPr/>
        </p:nvSpPr>
        <p:spPr>
          <a:xfrm>
            <a:off x="2419849" y="6155832"/>
            <a:ext cx="2420471" cy="523220"/>
          </a:xfrm>
          <a:prstGeom prst="rect">
            <a:avLst/>
          </a:prstGeom>
          <a:noFill/>
        </p:spPr>
        <p:txBody>
          <a:bodyPr wrap="square" rtlCol="0">
            <a:spAutoFit/>
          </a:bodyPr>
          <a:lstStyle/>
          <a:p>
            <a:pPr algn="ctr"/>
            <a:r>
              <a:rPr lang="en-GB" sz="2800" dirty="0">
                <a:solidFill>
                  <a:srgbClr val="0070C0"/>
                </a:solidFill>
                <a:latin typeface="NTPreCursivefk" panose="03000400000000000000" pitchFamily="66" charset="0"/>
              </a:rPr>
              <a:t>Focusing</a:t>
            </a:r>
          </a:p>
        </p:txBody>
      </p:sp>
    </p:spTree>
    <p:extLst>
      <p:ext uri="{BB962C8B-B14F-4D97-AF65-F5344CB8AC3E}">
        <p14:creationId xmlns:p14="http://schemas.microsoft.com/office/powerpoint/2010/main" val="134551570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2E3CC39C8C3E848B303D70072F8483B" ma:contentTypeVersion="14" ma:contentTypeDescription="Create a new document." ma:contentTypeScope="" ma:versionID="15129d31224788c41a16e00f6fa7487b">
  <xsd:schema xmlns:xsd="http://www.w3.org/2001/XMLSchema" xmlns:xs="http://www.w3.org/2001/XMLSchema" xmlns:p="http://schemas.microsoft.com/office/2006/metadata/properties" xmlns:ns3="0385d170-244f-4e7d-9dd1-148e85dd1325" xmlns:ns4="a3f9b7ca-3160-4945-b806-7836341a7a00" targetNamespace="http://schemas.microsoft.com/office/2006/metadata/properties" ma:root="true" ma:fieldsID="4605b6debcadf3c6d3d78b62dd31b9b7" ns3:_="" ns4:_="">
    <xsd:import namespace="0385d170-244f-4e7d-9dd1-148e85dd1325"/>
    <xsd:import namespace="a3f9b7ca-3160-4945-b806-7836341a7a00"/>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Location" minOccurs="0"/>
                <xsd:element ref="ns3:MediaServiceGenerationTime" minOccurs="0"/>
                <xsd:element ref="ns3:MediaServiceEventHashCode" minOccurs="0"/>
                <xsd:element ref="ns3:MediaServiceAutoKeyPoints" minOccurs="0"/>
                <xsd:element ref="ns3:MediaServiceKeyPoints" minOccurs="0"/>
                <xsd:element ref="ns4:SharedWithUsers" minOccurs="0"/>
                <xsd:element ref="ns4:SharedWithDetails" minOccurs="0"/>
                <xsd:element ref="ns4:SharingHintHash"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385d170-244f-4e7d-9dd1-148e85dd1325"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description="" ma:hidden="true" ma:internalName="MediaServiceDateTaken" ma:readOnly="true">
      <xsd:simpleType>
        <xsd:restriction base="dms:Text"/>
      </xsd:simpleType>
    </xsd:element>
    <xsd:element name="MediaServiceAutoTags" ma:index="11" nillable="true" ma:displayName="MediaServiceAutoTags" ma:description=""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3f9b7ca-3160-4945-b806-7836341a7a00"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171C6E5-1532-49E7-828E-6FCD324B9D38}">
  <ds:schemaRefs>
    <ds:schemaRef ds:uri="http://purl.org/dc/elements/1.1/"/>
    <ds:schemaRef ds:uri="http://schemas.microsoft.com/office/2006/metadata/properties"/>
    <ds:schemaRef ds:uri="0385d170-244f-4e7d-9dd1-148e85dd1325"/>
    <ds:schemaRef ds:uri="http://schemas.microsoft.com/office/2006/documentManagement/types"/>
    <ds:schemaRef ds:uri="http://purl.org/dc/terms/"/>
    <ds:schemaRef ds:uri="a3f9b7ca-3160-4945-b806-7836341a7a00"/>
    <ds:schemaRef ds:uri="http://purl.org/dc/dcmitype/"/>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54C51D01-25A4-49A5-B937-328A1329C404}">
  <ds:schemaRefs>
    <ds:schemaRef ds:uri="http://schemas.microsoft.com/sharepoint/v3/contenttype/forms"/>
  </ds:schemaRefs>
</ds:datastoreItem>
</file>

<file path=customXml/itemProps3.xml><?xml version="1.0" encoding="utf-8"?>
<ds:datastoreItem xmlns:ds="http://schemas.openxmlformats.org/officeDocument/2006/customXml" ds:itemID="{14F1046F-77A5-4B24-BDF7-A4FD1A46A62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385d170-244f-4e7d-9dd1-148e85dd1325"/>
    <ds:schemaRef ds:uri="a3f9b7ca-3160-4945-b806-7836341a7a0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TM03457510[[fn=Savon]]</Template>
  <TotalTime>398</TotalTime>
  <Words>656</Words>
  <Application>Microsoft Office PowerPoint</Application>
  <PresentationFormat>Widescreen</PresentationFormat>
  <Paragraphs>53</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Century Gothic</vt:lpstr>
      <vt:lpstr>Garamond</vt:lpstr>
      <vt:lpstr>NTPreCursivefk</vt:lpstr>
      <vt:lpstr>Savon</vt:lpstr>
      <vt:lpstr>Welcome to year 3</vt:lpstr>
      <vt:lpstr>Our Learning</vt:lpstr>
      <vt:lpstr>Our Learning</vt:lpstr>
      <vt:lpstr>Uniform &amp; P.E. kit</vt:lpstr>
      <vt:lpstr>PowerPoint Presentation</vt:lpstr>
      <vt:lpstr>Attendance &amp; Lateness</vt:lpstr>
      <vt:lpstr>Reading</vt:lpstr>
      <vt:lpstr>Other Ways to Help at Home</vt:lpstr>
      <vt:lpstr>Expectations of Behaviour &amp; Gem Powers</vt:lpstr>
      <vt:lpstr>Contact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year 3</dc:title>
  <dc:creator>S. Wigham [ King Street Primary School ]</dc:creator>
  <cp:lastModifiedBy>S. Wigham [ King Street Primary School ]</cp:lastModifiedBy>
  <cp:revision>29</cp:revision>
  <dcterms:created xsi:type="dcterms:W3CDTF">2022-09-13T09:45:03Z</dcterms:created>
  <dcterms:modified xsi:type="dcterms:W3CDTF">2025-09-11T09:36:56Z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0x010100C2E3CC39C8C3E848B303D70072F8483B</vt:lpwstr>
  </property>
</Properties>
</file>