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8" r:id="rId3"/>
    <p:sldId id="267" r:id="rId4"/>
    <p:sldId id="257" r:id="rId5"/>
    <p:sldId id="259" r:id="rId6"/>
    <p:sldId id="260" r:id="rId7"/>
    <p:sldId id="266" r:id="rId8"/>
    <p:sldId id="262" r:id="rId9"/>
    <p:sldId id="265" r:id="rId10"/>
    <p:sldId id="261" r:id="rId11"/>
    <p:sldId id="264" r:id="rId12"/>
    <p:sldId id="269"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5" d="100"/>
          <a:sy n="85" d="100"/>
        </p:scale>
        <p:origin x="49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9/9/2023</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9/9/2023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9/9/2023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9/9/2023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9/9/2023</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9/9/2023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9/9/2023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9/9/2023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9/9/2023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9/9/2023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9/9/2023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9/9/2023</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n.livesley300@kingstreet.durham.sch.uk" TargetMode="External"/><Relationship Id="rId2" Type="http://schemas.openxmlformats.org/officeDocument/2006/relationships/hyperlink" Target="mailto:j.kane103@kingstreet.durham.sch.u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F0E6-14D9-4CE3-B9F9-A70E052D3F1D}"/>
              </a:ext>
            </a:extLst>
          </p:cNvPr>
          <p:cNvSpPr>
            <a:spLocks noGrp="1"/>
          </p:cNvSpPr>
          <p:nvPr>
            <p:ph type="ctrTitle"/>
          </p:nvPr>
        </p:nvSpPr>
        <p:spPr/>
        <p:txBody>
          <a:bodyPr/>
          <a:lstStyle/>
          <a:p>
            <a:r>
              <a:rPr lang="en-GB" dirty="0">
                <a:latin typeface="NTPreCursivefk" panose="03000400000000000000" pitchFamily="66" charset="0"/>
              </a:rPr>
              <a:t>Welcome to year 1</a:t>
            </a:r>
          </a:p>
        </p:txBody>
      </p:sp>
      <p:sp>
        <p:nvSpPr>
          <p:cNvPr id="3" name="Subtitle 2">
            <a:extLst>
              <a:ext uri="{FF2B5EF4-FFF2-40B4-BE49-F238E27FC236}">
                <a16:creationId xmlns:a16="http://schemas.microsoft.com/office/drawing/2014/main" id="{FCF4F0A9-D3C2-4ABC-9252-87EC10482EFB}"/>
              </a:ext>
            </a:extLst>
          </p:cNvPr>
          <p:cNvSpPr>
            <a:spLocks noGrp="1"/>
          </p:cNvSpPr>
          <p:nvPr>
            <p:ph type="subTitle" idx="1"/>
          </p:nvPr>
        </p:nvSpPr>
        <p:spPr>
          <a:xfrm>
            <a:off x="1562100" y="3890682"/>
            <a:ext cx="9070848" cy="1248581"/>
          </a:xfrm>
        </p:spPr>
        <p:txBody>
          <a:bodyPr>
            <a:noAutofit/>
          </a:bodyPr>
          <a:lstStyle/>
          <a:p>
            <a:r>
              <a:rPr lang="en-US" sz="2800" dirty="0">
                <a:latin typeface="NTPreCursivefk" panose="03000400000000000000" pitchFamily="66" charset="0"/>
              </a:rPr>
              <a:t>Miss Simpson and </a:t>
            </a:r>
            <a:r>
              <a:rPr lang="en-US" sz="2800" dirty="0" err="1">
                <a:latin typeface="NTPreCursivefk" panose="03000400000000000000" pitchFamily="66" charset="0"/>
              </a:rPr>
              <a:t>Mrs</a:t>
            </a:r>
            <a:r>
              <a:rPr lang="en-US" sz="2800" dirty="0">
                <a:latin typeface="NTPreCursivefk" panose="03000400000000000000" pitchFamily="66" charset="0"/>
              </a:rPr>
              <a:t> Atkinson</a:t>
            </a:r>
          </a:p>
          <a:p>
            <a:endParaRPr lang="en-US" sz="2800" dirty="0">
              <a:latin typeface="NTPreCursivefk" panose="03000400000000000000" pitchFamily="66" charset="0"/>
            </a:endParaRPr>
          </a:p>
          <a:p>
            <a:r>
              <a:rPr lang="en-US" sz="2400" dirty="0">
                <a:latin typeface="NTPreCursivefk" panose="03000400000000000000" pitchFamily="66" charset="0"/>
              </a:rPr>
              <a:t>Miss </a:t>
            </a:r>
            <a:r>
              <a:rPr lang="en-US" sz="2400" dirty="0" err="1">
                <a:latin typeface="NTPreCursivefk" panose="03000400000000000000" pitchFamily="66" charset="0"/>
              </a:rPr>
              <a:t>Boe</a:t>
            </a:r>
            <a:r>
              <a:rPr lang="en-US" sz="2400" dirty="0">
                <a:latin typeface="NTPreCursivefk" panose="03000400000000000000" pitchFamily="66" charset="0"/>
              </a:rPr>
              <a:t> will join us when </a:t>
            </a:r>
            <a:r>
              <a:rPr lang="en-US" sz="2400" dirty="0" err="1">
                <a:latin typeface="NTPreCursivefk" panose="03000400000000000000" pitchFamily="66" charset="0"/>
              </a:rPr>
              <a:t>Mrs</a:t>
            </a:r>
            <a:r>
              <a:rPr lang="en-US" sz="2400" dirty="0">
                <a:latin typeface="NTPreCursivefk" panose="03000400000000000000" pitchFamily="66" charset="0"/>
              </a:rPr>
              <a:t> Atkinson is on her maternity leave.</a:t>
            </a:r>
          </a:p>
          <a:p>
            <a:endParaRPr lang="en-GB" sz="2800" dirty="0">
              <a:latin typeface="NTPreCursivefk" panose="03000400000000000000" pitchFamily="66" charset="0"/>
            </a:endParaRPr>
          </a:p>
        </p:txBody>
      </p:sp>
    </p:spTree>
    <p:extLst>
      <p:ext uri="{BB962C8B-B14F-4D97-AF65-F5344CB8AC3E}">
        <p14:creationId xmlns:p14="http://schemas.microsoft.com/office/powerpoint/2010/main" val="226889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276830"/>
            <a:ext cx="10058400" cy="981811"/>
          </a:xfrm>
        </p:spPr>
        <p:txBody>
          <a:bodyPr/>
          <a:lstStyle/>
          <a:p>
            <a:pPr algn="ctr"/>
            <a:r>
              <a:rPr lang="en-GB" b="1" u="sng" dirty="0">
                <a:latin typeface="NTPreCursivefk" panose="03000400000000000000" pitchFamily="66" charset="0"/>
              </a:rPr>
              <a:t>Expectations of Behaviour &amp; Gem Powers</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742278" y="1314736"/>
            <a:ext cx="10725374" cy="4550485"/>
          </a:xfrm>
        </p:spPr>
        <p:txBody>
          <a:bodyPr>
            <a:normAutofit/>
          </a:bodyPr>
          <a:lstStyle/>
          <a:p>
            <a:r>
              <a:rPr lang="en-GB" sz="2500" dirty="0">
                <a:latin typeface="NTPreCursivefk" panose="03000400000000000000" pitchFamily="66" charset="0"/>
              </a:rPr>
              <a:t>We have high expectations of our children, encouraging kindness, focus and self-regulation.</a:t>
            </a:r>
          </a:p>
          <a:p>
            <a:r>
              <a:rPr lang="en-GB" sz="2500" dirty="0">
                <a:latin typeface="NTPreCursivefk" panose="03000400000000000000" pitchFamily="66" charset="0"/>
              </a:rPr>
              <a:t>Visitors and members of the public always comment on the excellent behaviour of the children!</a:t>
            </a:r>
          </a:p>
          <a:p>
            <a:r>
              <a:rPr lang="en-GB" sz="2500" dirty="0">
                <a:latin typeface="NTPreCursivefk" panose="03000400000000000000" pitchFamily="66" charset="0"/>
              </a:rPr>
              <a:t>We encourage this through our Gem Powers:</a:t>
            </a:r>
          </a:p>
        </p:txBody>
      </p:sp>
      <p:pic>
        <p:nvPicPr>
          <p:cNvPr id="4" name="Picture 3">
            <a:extLst>
              <a:ext uri="{FF2B5EF4-FFF2-40B4-BE49-F238E27FC236}">
                <a16:creationId xmlns:a16="http://schemas.microsoft.com/office/drawing/2014/main" id="{B2FB833B-7A20-4B24-AF76-F6FD6F29B0E3}"/>
              </a:ext>
            </a:extLst>
          </p:cNvPr>
          <p:cNvPicPr>
            <a:picLocks noChangeAspect="1"/>
          </p:cNvPicPr>
          <p:nvPr/>
        </p:nvPicPr>
        <p:blipFill>
          <a:blip r:embed="rId2"/>
          <a:stretch>
            <a:fillRect/>
          </a:stretch>
        </p:blipFill>
        <p:spPr>
          <a:xfrm>
            <a:off x="2720340" y="2967990"/>
            <a:ext cx="5885778" cy="2885746"/>
          </a:xfrm>
          <a:prstGeom prst="rect">
            <a:avLst/>
          </a:prstGeom>
        </p:spPr>
      </p:pic>
      <p:sp>
        <p:nvSpPr>
          <p:cNvPr id="5" name="TextBox 4">
            <a:extLst>
              <a:ext uri="{FF2B5EF4-FFF2-40B4-BE49-F238E27FC236}">
                <a16:creationId xmlns:a16="http://schemas.microsoft.com/office/drawing/2014/main" id="{5552675C-F2A7-464F-B0C9-8B6AB3719D16}"/>
              </a:ext>
            </a:extLst>
          </p:cNvPr>
          <p:cNvSpPr txBox="1"/>
          <p:nvPr/>
        </p:nvSpPr>
        <p:spPr>
          <a:xfrm>
            <a:off x="2807745" y="4041531"/>
            <a:ext cx="2420471" cy="523220"/>
          </a:xfrm>
          <a:prstGeom prst="rect">
            <a:avLst/>
          </a:prstGeom>
          <a:noFill/>
        </p:spPr>
        <p:txBody>
          <a:bodyPr wrap="square" rtlCol="0">
            <a:spAutoFit/>
          </a:bodyPr>
          <a:lstStyle/>
          <a:p>
            <a:r>
              <a:rPr lang="en-GB" sz="2800" dirty="0">
                <a:latin typeface="NTPreCursivefk" panose="03000400000000000000" pitchFamily="66" charset="0"/>
              </a:rPr>
              <a:t>Being responsible</a:t>
            </a:r>
          </a:p>
        </p:txBody>
      </p:sp>
      <p:sp>
        <p:nvSpPr>
          <p:cNvPr id="6" name="TextBox 5">
            <a:extLst>
              <a:ext uri="{FF2B5EF4-FFF2-40B4-BE49-F238E27FC236}">
                <a16:creationId xmlns:a16="http://schemas.microsoft.com/office/drawing/2014/main" id="{19387F90-664D-4855-954A-39E3E83965CD}"/>
              </a:ext>
            </a:extLst>
          </p:cNvPr>
          <p:cNvSpPr txBox="1"/>
          <p:nvPr/>
        </p:nvSpPr>
        <p:spPr>
          <a:xfrm>
            <a:off x="4894729" y="2786686"/>
            <a:ext cx="2420471" cy="523220"/>
          </a:xfrm>
          <a:prstGeom prst="rect">
            <a:avLst/>
          </a:prstGeom>
          <a:noFill/>
        </p:spPr>
        <p:txBody>
          <a:bodyPr wrap="square" rtlCol="0">
            <a:spAutoFit/>
          </a:bodyPr>
          <a:lstStyle/>
          <a:p>
            <a:r>
              <a:rPr lang="en-GB" sz="2800" dirty="0">
                <a:solidFill>
                  <a:srgbClr val="FF0000"/>
                </a:solidFill>
                <a:latin typeface="NTPreCursivefk" panose="03000400000000000000" pitchFamily="66" charset="0"/>
              </a:rPr>
              <a:t>Being kind</a:t>
            </a:r>
          </a:p>
        </p:txBody>
      </p:sp>
      <p:sp>
        <p:nvSpPr>
          <p:cNvPr id="7" name="TextBox 6">
            <a:extLst>
              <a:ext uri="{FF2B5EF4-FFF2-40B4-BE49-F238E27FC236}">
                <a16:creationId xmlns:a16="http://schemas.microsoft.com/office/drawing/2014/main" id="{86573109-61F5-415C-B998-551C62BF59A2}"/>
              </a:ext>
            </a:extLst>
          </p:cNvPr>
          <p:cNvSpPr txBox="1"/>
          <p:nvPr/>
        </p:nvSpPr>
        <p:spPr>
          <a:xfrm>
            <a:off x="6728908" y="4027429"/>
            <a:ext cx="2420471" cy="523220"/>
          </a:xfrm>
          <a:prstGeom prst="rect">
            <a:avLst/>
          </a:prstGeom>
          <a:noFill/>
        </p:spPr>
        <p:txBody>
          <a:bodyPr wrap="square" rtlCol="0">
            <a:spAutoFit/>
          </a:bodyPr>
          <a:lstStyle/>
          <a:p>
            <a:r>
              <a:rPr lang="en-GB" sz="2800" dirty="0">
                <a:solidFill>
                  <a:srgbClr val="00B050"/>
                </a:solidFill>
                <a:latin typeface="NTPreCursivefk" panose="03000400000000000000" pitchFamily="66" charset="0"/>
              </a:rPr>
              <a:t>Being resilient</a:t>
            </a:r>
          </a:p>
        </p:txBody>
      </p:sp>
      <p:sp>
        <p:nvSpPr>
          <p:cNvPr id="8" name="TextBox 7">
            <a:extLst>
              <a:ext uri="{FF2B5EF4-FFF2-40B4-BE49-F238E27FC236}">
                <a16:creationId xmlns:a16="http://schemas.microsoft.com/office/drawing/2014/main" id="{A898A98F-FEBE-405C-A04D-03C006979ED6}"/>
              </a:ext>
            </a:extLst>
          </p:cNvPr>
          <p:cNvSpPr txBox="1"/>
          <p:nvPr/>
        </p:nvSpPr>
        <p:spPr>
          <a:xfrm>
            <a:off x="6868757" y="5324941"/>
            <a:ext cx="2420471" cy="523220"/>
          </a:xfrm>
          <a:prstGeom prst="rect">
            <a:avLst/>
          </a:prstGeom>
          <a:noFill/>
        </p:spPr>
        <p:txBody>
          <a:bodyPr wrap="square" rtlCol="0">
            <a:spAutoFit/>
          </a:bodyPr>
          <a:lstStyle/>
          <a:p>
            <a:r>
              <a:rPr lang="en-GB" sz="2800" dirty="0">
                <a:solidFill>
                  <a:srgbClr val="FFC000"/>
                </a:solidFill>
                <a:latin typeface="NTPreCursivefk" panose="03000400000000000000" pitchFamily="66" charset="0"/>
              </a:rPr>
              <a:t>Collaborating</a:t>
            </a:r>
          </a:p>
        </p:txBody>
      </p:sp>
      <p:sp>
        <p:nvSpPr>
          <p:cNvPr id="9" name="TextBox 8">
            <a:extLst>
              <a:ext uri="{FF2B5EF4-FFF2-40B4-BE49-F238E27FC236}">
                <a16:creationId xmlns:a16="http://schemas.microsoft.com/office/drawing/2014/main" id="{72E3E14A-CF20-447D-9DBE-AF26A4FB20FB}"/>
              </a:ext>
            </a:extLst>
          </p:cNvPr>
          <p:cNvSpPr txBox="1"/>
          <p:nvPr/>
        </p:nvSpPr>
        <p:spPr>
          <a:xfrm>
            <a:off x="4885764" y="4240931"/>
            <a:ext cx="2420471" cy="523220"/>
          </a:xfrm>
          <a:prstGeom prst="rect">
            <a:avLst/>
          </a:prstGeom>
          <a:noFill/>
        </p:spPr>
        <p:txBody>
          <a:bodyPr wrap="square" rtlCol="0">
            <a:spAutoFit/>
          </a:bodyPr>
          <a:lstStyle/>
          <a:p>
            <a:r>
              <a:rPr lang="en-GB" sz="2800" dirty="0">
                <a:solidFill>
                  <a:srgbClr val="7030A0"/>
                </a:solidFill>
                <a:latin typeface="NTPreCursivefk" panose="03000400000000000000" pitchFamily="66" charset="0"/>
              </a:rPr>
              <a:t>Co-operating</a:t>
            </a:r>
          </a:p>
        </p:txBody>
      </p:sp>
      <p:sp>
        <p:nvSpPr>
          <p:cNvPr id="10" name="TextBox 9">
            <a:extLst>
              <a:ext uri="{FF2B5EF4-FFF2-40B4-BE49-F238E27FC236}">
                <a16:creationId xmlns:a16="http://schemas.microsoft.com/office/drawing/2014/main" id="{2F7EA0B2-C1B5-4AC4-96D2-67AB029FB774}"/>
              </a:ext>
            </a:extLst>
          </p:cNvPr>
          <p:cNvSpPr txBox="1"/>
          <p:nvPr/>
        </p:nvSpPr>
        <p:spPr>
          <a:xfrm>
            <a:off x="3242758" y="5504016"/>
            <a:ext cx="2420471" cy="523220"/>
          </a:xfrm>
          <a:prstGeom prst="rect">
            <a:avLst/>
          </a:prstGeom>
          <a:noFill/>
        </p:spPr>
        <p:txBody>
          <a:bodyPr wrap="square" rtlCol="0">
            <a:spAutoFit/>
          </a:bodyPr>
          <a:lstStyle/>
          <a:p>
            <a:r>
              <a:rPr lang="en-GB" sz="2800" dirty="0">
                <a:solidFill>
                  <a:srgbClr val="0070C0"/>
                </a:solidFill>
                <a:latin typeface="NTPreCursivefk" panose="03000400000000000000" pitchFamily="66" charset="0"/>
              </a:rPr>
              <a:t>Focusing</a:t>
            </a:r>
          </a:p>
        </p:txBody>
      </p:sp>
    </p:spTree>
    <p:extLst>
      <p:ext uri="{BB962C8B-B14F-4D97-AF65-F5344CB8AC3E}">
        <p14:creationId xmlns:p14="http://schemas.microsoft.com/office/powerpoint/2010/main" val="1345515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10556"/>
            <a:ext cx="10058400" cy="1371600"/>
          </a:xfrm>
        </p:spPr>
        <p:txBody>
          <a:bodyPr/>
          <a:lstStyle/>
          <a:p>
            <a:pPr algn="ctr"/>
            <a:r>
              <a:rPr lang="en-GB" b="1" u="sng" dirty="0">
                <a:latin typeface="NTPreCursivefk" panose="03000400000000000000" pitchFamily="66" charset="0"/>
              </a:rPr>
              <a:t>Contact Information</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175657"/>
            <a:ext cx="10058400" cy="4859383"/>
          </a:xfrm>
        </p:spPr>
        <p:txBody>
          <a:bodyPr>
            <a:normAutofit/>
          </a:bodyPr>
          <a:lstStyle/>
          <a:p>
            <a:r>
              <a:rPr lang="en-GB" sz="2800" dirty="0">
                <a:latin typeface="NTPreCursivefk" panose="03000400000000000000" pitchFamily="66" charset="0"/>
              </a:rPr>
              <a:t>Teachers are available each morning on the school yard for any concerns or questions.</a:t>
            </a:r>
          </a:p>
          <a:p>
            <a:endParaRPr lang="en-GB" sz="2800" dirty="0">
              <a:latin typeface="NTPreCursivefk" panose="03000400000000000000" pitchFamily="66" charset="0"/>
            </a:endParaRPr>
          </a:p>
          <a:p>
            <a:r>
              <a:rPr lang="en-GB" sz="2800" dirty="0">
                <a:latin typeface="NTPreCursivefk" panose="03000400000000000000" pitchFamily="66" charset="0"/>
              </a:rPr>
              <a:t>Teachers can also be contacted directly via email.  </a:t>
            </a:r>
          </a:p>
          <a:p>
            <a:pPr marL="0" indent="0">
              <a:buNone/>
            </a:pPr>
            <a:r>
              <a:rPr lang="en-GB" sz="2800" dirty="0">
                <a:latin typeface="NTPreCursivefk" panose="03000400000000000000" pitchFamily="66" charset="0"/>
              </a:rPr>
              <a:t>Please be aware, as a school we support a healthy work-life balance and do not expect staff to respond outside of working hours so do be mindful of this!</a:t>
            </a:r>
          </a:p>
          <a:p>
            <a:endParaRPr lang="en-GB" sz="2800" dirty="0">
              <a:latin typeface="NTPreCursivefk" panose="03000400000000000000" pitchFamily="66" charset="0"/>
            </a:endParaRPr>
          </a:p>
          <a:p>
            <a:pPr marL="0" indent="0">
              <a:buNone/>
            </a:pPr>
            <a:r>
              <a:rPr lang="en-US" sz="2800" dirty="0">
                <a:latin typeface="NTPreCursivefk" panose="03000400000000000000" pitchFamily="66" charset="0"/>
              </a:rPr>
              <a:t>r</a:t>
            </a:r>
            <a:r>
              <a:rPr lang="en-GB" sz="2800" dirty="0">
                <a:latin typeface="NTPreCursivefk" panose="03000400000000000000" pitchFamily="66" charset="0"/>
              </a:rPr>
              <a:t>.simpson300@kingstreet.durham.sch.uk</a:t>
            </a:r>
          </a:p>
        </p:txBody>
      </p:sp>
    </p:spTree>
    <p:extLst>
      <p:ext uri="{BB962C8B-B14F-4D97-AF65-F5344CB8AC3E}">
        <p14:creationId xmlns:p14="http://schemas.microsoft.com/office/powerpoint/2010/main" val="3700187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10556"/>
            <a:ext cx="10058400" cy="1371600"/>
          </a:xfrm>
        </p:spPr>
        <p:txBody>
          <a:bodyPr/>
          <a:lstStyle/>
          <a:p>
            <a:pPr algn="ctr"/>
            <a:r>
              <a:rPr lang="en-GB" b="1" u="sng" dirty="0">
                <a:latin typeface="NTPreCursivefk" panose="03000400000000000000" pitchFamily="66" charset="0"/>
              </a:rPr>
              <a:t>Further Contact Information</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175657"/>
            <a:ext cx="10058400" cy="4859383"/>
          </a:xfrm>
        </p:spPr>
        <p:txBody>
          <a:bodyPr>
            <a:normAutofit/>
          </a:bodyPr>
          <a:lstStyle/>
          <a:p>
            <a:r>
              <a:rPr lang="en-GB" sz="2800" dirty="0">
                <a:latin typeface="NTPreCursivefk" panose="03000400000000000000" pitchFamily="66" charset="0"/>
                <a:hlinkClick r:id="rId2">
                  <a:extLst>
                    <a:ext uri="{A12FA001-AC4F-418D-AE19-62706E023703}">
                      <ahyp:hlinkClr xmlns:ahyp="http://schemas.microsoft.com/office/drawing/2018/hyperlinkcolor" val="tx"/>
                    </a:ext>
                  </a:extLst>
                </a:hlinkClick>
              </a:rPr>
              <a:t>j.kane103@kingstreet.durham.sch.uk</a:t>
            </a:r>
            <a:endParaRPr lang="en-GB" sz="2800" dirty="0">
              <a:latin typeface="NTPreCursivefk" panose="03000400000000000000" pitchFamily="66" charset="0"/>
            </a:endParaRPr>
          </a:p>
          <a:p>
            <a:pPr marL="0" indent="0">
              <a:buNone/>
            </a:pPr>
            <a:r>
              <a:rPr lang="en-GB" sz="2800" dirty="0">
                <a:latin typeface="NTPreCursivefk" panose="03000400000000000000" pitchFamily="66" charset="0"/>
              </a:rPr>
              <a:t>  SENDCO</a:t>
            </a:r>
          </a:p>
          <a:p>
            <a:pPr marL="0" indent="0">
              <a:buNone/>
            </a:pPr>
            <a:endParaRPr lang="en-GB" sz="2800" dirty="0">
              <a:latin typeface="NTPreCursivefk" panose="03000400000000000000" pitchFamily="66" charset="0"/>
            </a:endParaRPr>
          </a:p>
          <a:p>
            <a:r>
              <a:rPr lang="en-GB" sz="2800" dirty="0">
                <a:latin typeface="NTPreCursivefk" panose="03000400000000000000" pitchFamily="66" charset="0"/>
                <a:hlinkClick r:id="rId3">
                  <a:extLst>
                    <a:ext uri="{A12FA001-AC4F-418D-AE19-62706E023703}">
                      <ahyp:hlinkClr xmlns:ahyp="http://schemas.microsoft.com/office/drawing/2018/hyperlinkcolor" val="tx"/>
                    </a:ext>
                  </a:extLst>
                </a:hlinkClick>
              </a:rPr>
              <a:t>n.livesley300@kingstreet.durham.sch.uk</a:t>
            </a:r>
            <a:endParaRPr lang="en-GB" sz="2800" dirty="0">
              <a:latin typeface="NTPreCursivefk" panose="03000400000000000000" pitchFamily="66" charset="0"/>
            </a:endParaRPr>
          </a:p>
          <a:p>
            <a:pPr marL="0" indent="0">
              <a:buNone/>
            </a:pPr>
            <a:r>
              <a:rPr lang="en-GB" sz="2800" dirty="0">
                <a:latin typeface="NTPreCursivefk" panose="03000400000000000000" pitchFamily="66" charset="0"/>
              </a:rPr>
              <a:t>  Pastoral Support &amp; SEMH</a:t>
            </a:r>
          </a:p>
          <a:p>
            <a:endParaRPr lang="en-GB" sz="2800" dirty="0">
              <a:latin typeface="NTPreCursivefk" panose="03000400000000000000" pitchFamily="66" charset="0"/>
            </a:endParaRPr>
          </a:p>
        </p:txBody>
      </p:sp>
    </p:spTree>
    <p:extLst>
      <p:ext uri="{BB962C8B-B14F-4D97-AF65-F5344CB8AC3E}">
        <p14:creationId xmlns:p14="http://schemas.microsoft.com/office/powerpoint/2010/main" val="540512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2725911"/>
            <a:ext cx="10058400" cy="1406178"/>
          </a:xfrm>
        </p:spPr>
        <p:txBody>
          <a:bodyPr>
            <a:normAutofit/>
          </a:bodyPr>
          <a:lstStyle/>
          <a:p>
            <a:pPr marL="0" indent="0" algn="ctr">
              <a:buNone/>
            </a:pPr>
            <a:r>
              <a:rPr lang="en-GB" sz="8000" dirty="0">
                <a:latin typeface="NTPreCursivefk" panose="03000400000000000000" pitchFamily="66" charset="0"/>
              </a:rPr>
              <a:t>Any questions?</a:t>
            </a:r>
          </a:p>
        </p:txBody>
      </p:sp>
    </p:spTree>
    <p:extLst>
      <p:ext uri="{BB962C8B-B14F-4D97-AF65-F5344CB8AC3E}">
        <p14:creationId xmlns:p14="http://schemas.microsoft.com/office/powerpoint/2010/main" val="3547196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100730"/>
            <a:ext cx="10058400" cy="947745"/>
          </a:xfrm>
        </p:spPr>
        <p:txBody>
          <a:bodyPr/>
          <a:lstStyle/>
          <a:p>
            <a:pPr algn="ctr"/>
            <a:r>
              <a:rPr lang="en-GB" b="1" u="sng" dirty="0">
                <a:latin typeface="NTPreCursivefk" panose="03000400000000000000" pitchFamily="66" charset="0"/>
              </a:rPr>
              <a:t>Our Learning</a:t>
            </a:r>
          </a:p>
        </p:txBody>
      </p:sp>
      <p:pic>
        <p:nvPicPr>
          <p:cNvPr id="5" name="Picture 4">
            <a:extLst>
              <a:ext uri="{FF2B5EF4-FFF2-40B4-BE49-F238E27FC236}">
                <a16:creationId xmlns:a16="http://schemas.microsoft.com/office/drawing/2014/main" id="{19EB4907-CF42-4D52-B30A-11C4EED9E12B}"/>
              </a:ext>
            </a:extLst>
          </p:cNvPr>
          <p:cNvPicPr>
            <a:picLocks noChangeAspect="1"/>
          </p:cNvPicPr>
          <p:nvPr/>
        </p:nvPicPr>
        <p:blipFill>
          <a:blip r:embed="rId2"/>
          <a:stretch>
            <a:fillRect/>
          </a:stretch>
        </p:blipFill>
        <p:spPr>
          <a:xfrm>
            <a:off x="1549650" y="875823"/>
            <a:ext cx="4496422" cy="5701737"/>
          </a:xfrm>
          <a:prstGeom prst="rect">
            <a:avLst/>
          </a:prstGeom>
        </p:spPr>
      </p:pic>
      <p:pic>
        <p:nvPicPr>
          <p:cNvPr id="6" name="Picture 5">
            <a:extLst>
              <a:ext uri="{FF2B5EF4-FFF2-40B4-BE49-F238E27FC236}">
                <a16:creationId xmlns:a16="http://schemas.microsoft.com/office/drawing/2014/main" id="{CE8E77B9-342F-453F-A1DA-C0FD0C5EC7BE}"/>
              </a:ext>
            </a:extLst>
          </p:cNvPr>
          <p:cNvPicPr>
            <a:picLocks noChangeAspect="1"/>
          </p:cNvPicPr>
          <p:nvPr/>
        </p:nvPicPr>
        <p:blipFill>
          <a:blip r:embed="rId3"/>
          <a:stretch>
            <a:fillRect/>
          </a:stretch>
        </p:blipFill>
        <p:spPr>
          <a:xfrm>
            <a:off x="6539131" y="875823"/>
            <a:ext cx="4093010" cy="5688195"/>
          </a:xfrm>
          <a:prstGeom prst="rect">
            <a:avLst/>
          </a:prstGeom>
        </p:spPr>
      </p:pic>
    </p:spTree>
    <p:extLst>
      <p:ext uri="{BB962C8B-B14F-4D97-AF65-F5344CB8AC3E}">
        <p14:creationId xmlns:p14="http://schemas.microsoft.com/office/powerpoint/2010/main" val="2677199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100730"/>
            <a:ext cx="10058400" cy="947745"/>
          </a:xfrm>
        </p:spPr>
        <p:txBody>
          <a:bodyPr/>
          <a:lstStyle/>
          <a:p>
            <a:pPr algn="ctr"/>
            <a:r>
              <a:rPr lang="en-GB" b="1" u="sng" dirty="0">
                <a:latin typeface="NTPreCursivefk" panose="03000400000000000000" pitchFamily="66" charset="0"/>
              </a:rPr>
              <a:t>Our Learning</a:t>
            </a:r>
          </a:p>
        </p:txBody>
      </p:sp>
      <p:pic>
        <p:nvPicPr>
          <p:cNvPr id="4" name="Picture 3">
            <a:extLst>
              <a:ext uri="{FF2B5EF4-FFF2-40B4-BE49-F238E27FC236}">
                <a16:creationId xmlns:a16="http://schemas.microsoft.com/office/drawing/2014/main" id="{07C77DB3-6251-4C48-A1E6-6A4D1C144C3D}"/>
              </a:ext>
            </a:extLst>
          </p:cNvPr>
          <p:cNvPicPr>
            <a:picLocks noChangeAspect="1"/>
          </p:cNvPicPr>
          <p:nvPr/>
        </p:nvPicPr>
        <p:blipFill>
          <a:blip r:embed="rId2"/>
          <a:stretch>
            <a:fillRect/>
          </a:stretch>
        </p:blipFill>
        <p:spPr>
          <a:xfrm>
            <a:off x="3860028" y="887795"/>
            <a:ext cx="4369572" cy="5602651"/>
          </a:xfrm>
          <a:prstGeom prst="rect">
            <a:avLst/>
          </a:prstGeom>
        </p:spPr>
      </p:pic>
    </p:spTree>
    <p:extLst>
      <p:ext uri="{BB962C8B-B14F-4D97-AF65-F5344CB8AC3E}">
        <p14:creationId xmlns:p14="http://schemas.microsoft.com/office/powerpoint/2010/main" val="1336998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302959"/>
            <a:ext cx="10058400" cy="1371600"/>
          </a:xfrm>
        </p:spPr>
        <p:txBody>
          <a:bodyPr/>
          <a:lstStyle/>
          <a:p>
            <a:pPr algn="ctr"/>
            <a:r>
              <a:rPr lang="en-GB" b="1" u="sng" dirty="0">
                <a:latin typeface="NTPreCursivefk" panose="03000400000000000000" pitchFamily="66" charset="0"/>
              </a:rPr>
              <a:t>Uniform &amp; PE kit</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332411"/>
            <a:ext cx="10058400" cy="5222630"/>
          </a:xfrm>
        </p:spPr>
        <p:txBody>
          <a:bodyPr>
            <a:normAutofit fontScale="92500" lnSpcReduction="20000"/>
          </a:bodyPr>
          <a:lstStyle/>
          <a:p>
            <a:pPr marL="0" indent="0" algn="ctr">
              <a:buNone/>
            </a:pPr>
            <a:r>
              <a:rPr lang="en-GB" sz="3200" b="1" u="sng" dirty="0">
                <a:latin typeface="NTPreCursivefk" panose="03000400000000000000" pitchFamily="66" charset="0"/>
              </a:rPr>
              <a:t>PE</a:t>
            </a:r>
            <a:r>
              <a:rPr lang="en-GB" sz="2400" u="sng" dirty="0">
                <a:latin typeface="NTPreCursivefk" panose="03000400000000000000" pitchFamily="66" charset="0"/>
              </a:rPr>
              <a:t> </a:t>
            </a:r>
            <a:endParaRPr lang="en-GB" sz="2400" dirty="0">
              <a:latin typeface="NTPreCursivefk" panose="03000400000000000000" pitchFamily="66" charset="0"/>
            </a:endParaRPr>
          </a:p>
          <a:p>
            <a:pPr algn="just"/>
            <a:r>
              <a:rPr lang="en-GB" sz="2700" dirty="0">
                <a:latin typeface="NTPreCursivefk" panose="03000400000000000000" pitchFamily="66" charset="0"/>
              </a:rPr>
              <a:t>Our PE lessons will usually take place on </a:t>
            </a:r>
            <a:r>
              <a:rPr lang="en-GB" sz="2700" dirty="0">
                <a:highlight>
                  <a:srgbClr val="FFFF00"/>
                </a:highlight>
                <a:latin typeface="NTPreCursivefk" panose="03000400000000000000" pitchFamily="66" charset="0"/>
              </a:rPr>
              <a:t>Tuesdays and Wednesdays</a:t>
            </a:r>
            <a:r>
              <a:rPr lang="en-GB" sz="2700" dirty="0">
                <a:latin typeface="NTPreCursivefk" panose="03000400000000000000" pitchFamily="66" charset="0"/>
              </a:rPr>
              <a:t>; please send PE kits in to school with your child on a Monday, and these will be sent home on Friday to be washed. </a:t>
            </a:r>
          </a:p>
          <a:p>
            <a:pPr algn="just"/>
            <a:r>
              <a:rPr lang="en-GB" sz="2700" dirty="0">
                <a:latin typeface="NTPreCursivefk" panose="03000400000000000000" pitchFamily="66" charset="0"/>
              </a:rPr>
              <a:t>PE kit should consist of: shorts/tracksuit bottoms, trainers and a T-shirt (colour depends on house team) as well as a sweatshirt for the outdoors.  </a:t>
            </a:r>
          </a:p>
          <a:p>
            <a:pPr algn="just"/>
            <a:r>
              <a:rPr lang="en-GB" sz="2700" b="1" dirty="0">
                <a:highlight>
                  <a:srgbClr val="FFFF00"/>
                </a:highlight>
                <a:latin typeface="NTPreCursivefk" panose="03000400000000000000" pitchFamily="66" charset="0"/>
              </a:rPr>
              <a:t>Please ensure that your child’s name is written on the labels.</a:t>
            </a:r>
          </a:p>
          <a:p>
            <a:pPr marL="0" indent="0" algn="ctr">
              <a:buNone/>
            </a:pPr>
            <a:r>
              <a:rPr lang="en-GB" sz="3200" b="1" u="sng" dirty="0">
                <a:latin typeface="NTPreCursivefk" panose="03000400000000000000" pitchFamily="66" charset="0"/>
              </a:rPr>
              <a:t>Uniform</a:t>
            </a:r>
            <a:endParaRPr lang="en-GB" sz="3200" b="1" dirty="0">
              <a:latin typeface="NTPreCursivefk" panose="03000400000000000000" pitchFamily="66" charset="0"/>
            </a:endParaRPr>
          </a:p>
          <a:p>
            <a:pPr algn="just"/>
            <a:r>
              <a:rPr lang="en-GB" sz="2700" dirty="0">
                <a:latin typeface="NTPreCursivefk" panose="03000400000000000000" pitchFamily="66" charset="0"/>
              </a:rPr>
              <a:t>Children should all come to school wearing: black or grey trousers/shorts/skirt/pinafore; a white polo shirt; a blue cardigan/sweatshirt; and plain black shoes. </a:t>
            </a:r>
            <a:r>
              <a:rPr lang="en-GB" sz="2700" b="1" dirty="0">
                <a:highlight>
                  <a:srgbClr val="FFFF00"/>
                </a:highlight>
                <a:latin typeface="NTPreCursivefk" panose="03000400000000000000" pitchFamily="66" charset="0"/>
              </a:rPr>
              <a:t>Please ensure that your child’s name is written on the labels.</a:t>
            </a:r>
          </a:p>
          <a:p>
            <a:pPr algn="just"/>
            <a:r>
              <a:rPr lang="en-GB" sz="2700" dirty="0">
                <a:latin typeface="NTPreCursivefk" panose="03000400000000000000" pitchFamily="66" charset="0"/>
              </a:rPr>
              <a:t>We have thought carefully about how to keep our uniform costs manageable for families, but if there are any difficulties with providing uniform, please do let us know as we can support with this.</a:t>
            </a:r>
          </a:p>
          <a:p>
            <a:endParaRPr lang="en-GB" dirty="0"/>
          </a:p>
        </p:txBody>
      </p:sp>
    </p:spTree>
    <p:extLst>
      <p:ext uri="{BB962C8B-B14F-4D97-AF65-F5344CB8AC3E}">
        <p14:creationId xmlns:p14="http://schemas.microsoft.com/office/powerpoint/2010/main" val="2288366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302956"/>
            <a:ext cx="10058400" cy="938780"/>
          </a:xfrm>
        </p:spPr>
        <p:txBody>
          <a:bodyPr/>
          <a:lstStyle/>
          <a:p>
            <a:pPr algn="ctr"/>
            <a:r>
              <a:rPr lang="en-GB" b="1" u="sng" dirty="0">
                <a:latin typeface="NTPreCursivefk" panose="03000400000000000000" pitchFamily="66" charset="0"/>
              </a:rPr>
              <a:t>Attendance &amp; Lateness</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720762" y="1136469"/>
            <a:ext cx="10929770" cy="4898571"/>
          </a:xfrm>
        </p:spPr>
        <p:txBody>
          <a:bodyPr>
            <a:normAutofit/>
          </a:bodyPr>
          <a:lstStyle/>
          <a:p>
            <a:r>
              <a:rPr lang="en-GB" sz="2500" dirty="0">
                <a:latin typeface="NTPreCursivefk" panose="03000400000000000000" pitchFamily="66" charset="0"/>
              </a:rPr>
              <a:t>Every single day a child is absent = one day of learning lost</a:t>
            </a:r>
          </a:p>
          <a:p>
            <a:r>
              <a:rPr lang="en-GB" sz="2500" dirty="0">
                <a:latin typeface="NTPreCursivefk" panose="03000400000000000000" pitchFamily="66" charset="0"/>
              </a:rPr>
              <a:t>Being at school on time (Early Bird starts at 8.30am) allows your child to feel settled and prepared for their day.</a:t>
            </a:r>
          </a:p>
        </p:txBody>
      </p:sp>
      <p:pic>
        <p:nvPicPr>
          <p:cNvPr id="4" name="Picture 3">
            <a:extLst>
              <a:ext uri="{FF2B5EF4-FFF2-40B4-BE49-F238E27FC236}">
                <a16:creationId xmlns:a16="http://schemas.microsoft.com/office/drawing/2014/main" id="{E76455AC-1E34-466E-9C4B-5563DB05BC17}"/>
              </a:ext>
            </a:extLst>
          </p:cNvPr>
          <p:cNvPicPr>
            <a:picLocks noChangeAspect="1"/>
          </p:cNvPicPr>
          <p:nvPr/>
        </p:nvPicPr>
        <p:blipFill>
          <a:blip r:embed="rId2"/>
          <a:stretch>
            <a:fillRect/>
          </a:stretch>
        </p:blipFill>
        <p:spPr>
          <a:xfrm>
            <a:off x="2888429" y="2667405"/>
            <a:ext cx="5738159" cy="3765667"/>
          </a:xfrm>
          <a:prstGeom prst="rect">
            <a:avLst/>
          </a:prstGeom>
        </p:spPr>
      </p:pic>
    </p:spTree>
    <p:extLst>
      <p:ext uri="{BB962C8B-B14F-4D97-AF65-F5344CB8AC3E}">
        <p14:creationId xmlns:p14="http://schemas.microsoft.com/office/powerpoint/2010/main" val="3926134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276830"/>
            <a:ext cx="10058400" cy="841961"/>
          </a:xfrm>
        </p:spPr>
        <p:txBody>
          <a:bodyPr/>
          <a:lstStyle/>
          <a:p>
            <a:pPr algn="ctr"/>
            <a:r>
              <a:rPr lang="en-GB" b="1" u="sng" dirty="0">
                <a:latin typeface="NTPreCursivefk" panose="03000400000000000000" pitchFamily="66" charset="0"/>
              </a:rPr>
              <a:t>Outdoor Education</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559398" y="1151057"/>
            <a:ext cx="11026588" cy="4550485"/>
          </a:xfrm>
        </p:spPr>
        <p:txBody>
          <a:bodyPr>
            <a:noAutofit/>
          </a:bodyPr>
          <a:lstStyle/>
          <a:p>
            <a:r>
              <a:rPr lang="en-GB" sz="2500" dirty="0">
                <a:latin typeface="NTPreCursivefk" panose="03000400000000000000" pitchFamily="66" charset="0"/>
              </a:rPr>
              <a:t>We will be starting Outdoor Education after the October half term. More information to follow in the form of a letter regarding dates.</a:t>
            </a:r>
          </a:p>
          <a:p>
            <a:r>
              <a:rPr lang="en-US" sz="2500" dirty="0">
                <a:latin typeface="NTPreCursivefk" panose="03000400000000000000" pitchFamily="66" charset="0"/>
              </a:rPr>
              <a:t>P</a:t>
            </a:r>
            <a:r>
              <a:rPr lang="en-GB" sz="2500" dirty="0">
                <a:latin typeface="NTPreCursivefk" panose="03000400000000000000" pitchFamily="66" charset="0"/>
              </a:rPr>
              <a:t>lease ensure your child has suitable clothing for outdoor ed.</a:t>
            </a:r>
          </a:p>
          <a:p>
            <a:r>
              <a:rPr lang="en-US" sz="2500" dirty="0">
                <a:latin typeface="NTPreCursivefk" panose="03000400000000000000" pitchFamily="66" charset="0"/>
              </a:rPr>
              <a:t>W</a:t>
            </a:r>
            <a:r>
              <a:rPr lang="en-GB" sz="2500" dirty="0" err="1">
                <a:latin typeface="NTPreCursivefk" panose="03000400000000000000" pitchFamily="66" charset="0"/>
              </a:rPr>
              <a:t>aterproofs</a:t>
            </a:r>
            <a:endParaRPr lang="en-GB" sz="2500" dirty="0">
              <a:latin typeface="NTPreCursivefk" panose="03000400000000000000" pitchFamily="66" charset="0"/>
            </a:endParaRPr>
          </a:p>
          <a:p>
            <a:r>
              <a:rPr lang="en-US" sz="2500" dirty="0">
                <a:latin typeface="NTPreCursivefk" panose="03000400000000000000" pitchFamily="66" charset="0"/>
              </a:rPr>
              <a:t>A</a:t>
            </a:r>
            <a:r>
              <a:rPr lang="en-GB" sz="2500" dirty="0">
                <a:latin typeface="NTPreCursivefk" panose="03000400000000000000" pitchFamily="66" charset="0"/>
              </a:rPr>
              <a:t> coat with a hood suitable for the cold weather</a:t>
            </a:r>
          </a:p>
          <a:p>
            <a:r>
              <a:rPr lang="en-US" sz="2500" dirty="0">
                <a:latin typeface="NTPreCursivefk" panose="03000400000000000000" pitchFamily="66" charset="0"/>
              </a:rPr>
              <a:t>W</a:t>
            </a:r>
            <a:r>
              <a:rPr lang="en-GB" sz="2500" dirty="0" err="1">
                <a:latin typeface="NTPreCursivefk" panose="03000400000000000000" pitchFamily="66" charset="0"/>
              </a:rPr>
              <a:t>ellies</a:t>
            </a:r>
            <a:r>
              <a:rPr lang="en-GB" sz="2500" dirty="0">
                <a:latin typeface="NTPreCursivefk" panose="03000400000000000000" pitchFamily="66" charset="0"/>
              </a:rPr>
              <a:t> or walking boots</a:t>
            </a:r>
          </a:p>
          <a:p>
            <a:r>
              <a:rPr lang="en-US" sz="2500" dirty="0">
                <a:latin typeface="NTPreCursivefk" panose="03000400000000000000" pitchFamily="66" charset="0"/>
              </a:rPr>
              <a:t>Hat scarf and gloves</a:t>
            </a:r>
            <a:endParaRPr lang="en-GB" sz="2500" dirty="0">
              <a:latin typeface="NTPreCursivefk" panose="03000400000000000000" pitchFamily="66" charset="0"/>
            </a:endParaRPr>
          </a:p>
          <a:p>
            <a:pPr marL="0" indent="0">
              <a:buNone/>
            </a:pPr>
            <a:r>
              <a:rPr lang="en-US" sz="2500" dirty="0">
                <a:latin typeface="NTPreCursivefk" panose="03000400000000000000" pitchFamily="66" charset="0"/>
              </a:rPr>
              <a:t>Please send your child in clothing that you don’t mind getting muddy or dirty!</a:t>
            </a:r>
            <a:endParaRPr lang="en-GB" sz="2500" dirty="0">
              <a:latin typeface="NTPreCursivefk" panose="03000400000000000000" pitchFamily="66" charset="0"/>
            </a:endParaRPr>
          </a:p>
          <a:p>
            <a:pPr marL="0" indent="0">
              <a:buNone/>
            </a:pPr>
            <a:r>
              <a:rPr lang="en-GB" sz="2500" dirty="0">
                <a:latin typeface="NTPreCursivefk" panose="03000400000000000000" pitchFamily="66" charset="0"/>
              </a:rPr>
              <a:t>In addition, we will be using the local area as much as possible for trips (such as reflection visits to St. Andrew’s Church, Spennymoor Town Library) to extend and enrich your child’s learning.</a:t>
            </a:r>
          </a:p>
        </p:txBody>
      </p:sp>
    </p:spTree>
    <p:extLst>
      <p:ext uri="{BB962C8B-B14F-4D97-AF65-F5344CB8AC3E}">
        <p14:creationId xmlns:p14="http://schemas.microsoft.com/office/powerpoint/2010/main" val="1618154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263771"/>
            <a:ext cx="10058400" cy="885760"/>
          </a:xfrm>
        </p:spPr>
        <p:txBody>
          <a:bodyPr/>
          <a:lstStyle/>
          <a:p>
            <a:pPr algn="ctr"/>
            <a:r>
              <a:rPr lang="en-GB" b="1" u="sng" dirty="0">
                <a:latin typeface="NTPreCursivefk" panose="03000400000000000000" pitchFamily="66" charset="0"/>
              </a:rPr>
              <a:t>Home Learning</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345473"/>
            <a:ext cx="10058400" cy="4493623"/>
          </a:xfrm>
        </p:spPr>
        <p:txBody>
          <a:bodyPr>
            <a:noAutofit/>
          </a:bodyPr>
          <a:lstStyle/>
          <a:p>
            <a:pPr algn="just"/>
            <a:r>
              <a:rPr lang="en-GB" sz="2800" dirty="0">
                <a:latin typeface="NTPreCursivefk" panose="03000400000000000000" pitchFamily="66" charset="0"/>
              </a:rPr>
              <a:t>Homework will be set through a combination of online platforms and your child’s Home Learning book. </a:t>
            </a:r>
          </a:p>
          <a:p>
            <a:pPr algn="just"/>
            <a:r>
              <a:rPr lang="en-GB" sz="2800" dirty="0">
                <a:highlight>
                  <a:srgbClr val="FFFF00"/>
                </a:highlight>
                <a:latin typeface="NTPreCursivefk" panose="03000400000000000000" pitchFamily="66" charset="0"/>
              </a:rPr>
              <a:t>This will be set on a Monday to be completed by Friday.</a:t>
            </a:r>
            <a:r>
              <a:rPr lang="en-GB" sz="2800" dirty="0">
                <a:latin typeface="NTPreCursivefk" panose="03000400000000000000" pitchFamily="66" charset="0"/>
              </a:rPr>
              <a:t> </a:t>
            </a:r>
          </a:p>
          <a:p>
            <a:pPr algn="just"/>
            <a:endParaRPr lang="en-GB" sz="2800" dirty="0">
              <a:latin typeface="NTPreCursivefk" panose="03000400000000000000" pitchFamily="66" charset="0"/>
            </a:endParaRPr>
          </a:p>
          <a:p>
            <a:pPr algn="just"/>
            <a:r>
              <a:rPr lang="en-GB" sz="2800" dirty="0">
                <a:latin typeface="NTPreCursivefk" panose="03000400000000000000" pitchFamily="66" charset="0"/>
              </a:rPr>
              <a:t>Children will shortly be given individual log ins for Purple Mash and </a:t>
            </a:r>
            <a:r>
              <a:rPr lang="en-GB" sz="2800" dirty="0" err="1">
                <a:latin typeface="NTPreCursivefk" panose="03000400000000000000" pitchFamily="66" charset="0"/>
              </a:rPr>
              <a:t>Numbots</a:t>
            </a:r>
            <a:r>
              <a:rPr lang="en-GB" sz="2800" dirty="0">
                <a:latin typeface="NTPreCursivefk" panose="03000400000000000000" pitchFamily="66" charset="0"/>
              </a:rPr>
              <a:t>. </a:t>
            </a:r>
          </a:p>
          <a:p>
            <a:pPr algn="just"/>
            <a:r>
              <a:rPr lang="en-GB" sz="2800" dirty="0">
                <a:latin typeface="NTPreCursivefk" panose="03000400000000000000" pitchFamily="66" charset="0"/>
              </a:rPr>
              <a:t>Please look out for these in their reading record/home learning book.</a:t>
            </a:r>
          </a:p>
        </p:txBody>
      </p:sp>
    </p:spTree>
    <p:extLst>
      <p:ext uri="{BB962C8B-B14F-4D97-AF65-F5344CB8AC3E}">
        <p14:creationId xmlns:p14="http://schemas.microsoft.com/office/powerpoint/2010/main" val="4108486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237644"/>
            <a:ext cx="10058400" cy="820446"/>
          </a:xfrm>
        </p:spPr>
        <p:txBody>
          <a:bodyPr/>
          <a:lstStyle/>
          <a:p>
            <a:pPr algn="ctr"/>
            <a:r>
              <a:rPr lang="en-GB" b="1" u="sng" dirty="0">
                <a:latin typeface="NTPreCursivefk" panose="03000400000000000000" pitchFamily="66" charset="0"/>
              </a:rPr>
              <a:t>Reading</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344366" y="1515291"/>
            <a:ext cx="4204447" cy="4389120"/>
          </a:xfrm>
        </p:spPr>
        <p:txBody>
          <a:bodyPr>
            <a:noAutofit/>
          </a:bodyPr>
          <a:lstStyle/>
          <a:p>
            <a:r>
              <a:rPr lang="en-GB" sz="2500" dirty="0">
                <a:latin typeface="NTPreCursivefk" panose="03000400000000000000" pitchFamily="66" charset="0"/>
              </a:rPr>
              <a:t>We are passionate about reading in school, and believe that it is the single most important skill to give your child.  It opens up the whole world to them!</a:t>
            </a:r>
          </a:p>
          <a:p>
            <a:r>
              <a:rPr lang="en-GB" sz="2500" dirty="0">
                <a:latin typeface="NTPreCursivefk" panose="03000400000000000000" pitchFamily="66" charset="0"/>
              </a:rPr>
              <a:t>Please support by hearing your child read at least </a:t>
            </a:r>
            <a:r>
              <a:rPr lang="en-GB" sz="2500" dirty="0">
                <a:highlight>
                  <a:srgbClr val="FFFF00"/>
                </a:highlight>
                <a:latin typeface="NTPreCursivefk" panose="03000400000000000000" pitchFamily="66" charset="0"/>
              </a:rPr>
              <a:t>three times a week,</a:t>
            </a:r>
            <a:r>
              <a:rPr lang="en-GB" sz="2500" dirty="0">
                <a:latin typeface="NTPreCursivefk" panose="03000400000000000000" pitchFamily="66" charset="0"/>
              </a:rPr>
              <a:t> and letting us know if you have any concerns.</a:t>
            </a:r>
          </a:p>
        </p:txBody>
      </p:sp>
      <p:pic>
        <p:nvPicPr>
          <p:cNvPr id="5" name="Picture 4">
            <a:extLst>
              <a:ext uri="{FF2B5EF4-FFF2-40B4-BE49-F238E27FC236}">
                <a16:creationId xmlns:a16="http://schemas.microsoft.com/office/drawing/2014/main" id="{C92C18ED-CD80-4853-998B-B0B089F29D47}"/>
              </a:ext>
            </a:extLst>
          </p:cNvPr>
          <p:cNvPicPr>
            <a:picLocks noChangeAspect="1"/>
          </p:cNvPicPr>
          <p:nvPr/>
        </p:nvPicPr>
        <p:blipFill>
          <a:blip r:embed="rId2"/>
          <a:stretch>
            <a:fillRect/>
          </a:stretch>
        </p:blipFill>
        <p:spPr>
          <a:xfrm>
            <a:off x="4548813" y="1264583"/>
            <a:ext cx="7312121" cy="5149280"/>
          </a:xfrm>
          <a:prstGeom prst="rect">
            <a:avLst/>
          </a:prstGeom>
        </p:spPr>
      </p:pic>
    </p:spTree>
    <p:extLst>
      <p:ext uri="{BB962C8B-B14F-4D97-AF65-F5344CB8AC3E}">
        <p14:creationId xmlns:p14="http://schemas.microsoft.com/office/powerpoint/2010/main" val="3851766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276834"/>
            <a:ext cx="10058400" cy="809688"/>
          </a:xfrm>
        </p:spPr>
        <p:txBody>
          <a:bodyPr/>
          <a:lstStyle/>
          <a:p>
            <a:pPr algn="ctr"/>
            <a:r>
              <a:rPr lang="en-GB" b="1" u="sng" dirty="0">
                <a:latin typeface="NTPreCursivefk" panose="03000400000000000000" pitchFamily="66" charset="0"/>
              </a:rPr>
              <a:t>Year 1 Phonics Check</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452282"/>
            <a:ext cx="9501051" cy="4582758"/>
          </a:xfrm>
        </p:spPr>
        <p:txBody>
          <a:bodyPr>
            <a:normAutofit/>
          </a:bodyPr>
          <a:lstStyle/>
          <a:p>
            <a:r>
              <a:rPr lang="en-GB" sz="2800" dirty="0">
                <a:latin typeface="NTPreCursivefk" panose="03000400000000000000" pitchFamily="66" charset="0"/>
              </a:rPr>
              <a:t>This takes place in June.</a:t>
            </a:r>
          </a:p>
          <a:p>
            <a:r>
              <a:rPr lang="en-GB" sz="2800" dirty="0">
                <a:latin typeface="NTPreCursivefk" panose="03000400000000000000" pitchFamily="66" charset="0"/>
              </a:rPr>
              <a:t>The children will use their knowledge of letter sounds to blend and read real and nonsense words.</a:t>
            </a:r>
          </a:p>
          <a:p>
            <a:r>
              <a:rPr lang="en-GB" sz="2800" dirty="0">
                <a:latin typeface="NTPreCursivefk" panose="03000400000000000000" pitchFamily="66" charset="0"/>
              </a:rPr>
              <a:t>We will do lots of work around phonics this year, but please support us at home with lots of regular reading.</a:t>
            </a:r>
          </a:p>
          <a:p>
            <a:pPr marL="0" indent="0">
              <a:buNone/>
            </a:pPr>
            <a:endParaRPr lang="en-GB" sz="2800" dirty="0">
              <a:latin typeface="NTPreCursivefk" panose="03000400000000000000" pitchFamily="66" charset="0"/>
            </a:endParaRPr>
          </a:p>
          <a:p>
            <a:endParaRPr lang="en-GB" sz="2800" dirty="0">
              <a:latin typeface="NTPreCursivefk" panose="03000400000000000000" pitchFamily="66" charset="0"/>
            </a:endParaRPr>
          </a:p>
        </p:txBody>
      </p:sp>
    </p:spTree>
    <p:extLst>
      <p:ext uri="{BB962C8B-B14F-4D97-AF65-F5344CB8AC3E}">
        <p14:creationId xmlns:p14="http://schemas.microsoft.com/office/powerpoint/2010/main" val="19084984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728</TotalTime>
  <Words>677</Words>
  <Application>Microsoft Office PowerPoint</Application>
  <PresentationFormat>Widescreen</PresentationFormat>
  <Paragraphs>63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Garamond</vt:lpstr>
      <vt:lpstr>NTPreCursivefk</vt:lpstr>
      <vt:lpstr>Savon</vt:lpstr>
      <vt:lpstr>Welcome to year 1</vt:lpstr>
      <vt:lpstr>Our Learning</vt:lpstr>
      <vt:lpstr>Our Learning</vt:lpstr>
      <vt:lpstr>Uniform &amp; PE kit</vt:lpstr>
      <vt:lpstr>Attendance &amp; Lateness</vt:lpstr>
      <vt:lpstr>Outdoor Education</vt:lpstr>
      <vt:lpstr>Home Learning</vt:lpstr>
      <vt:lpstr>Reading</vt:lpstr>
      <vt:lpstr>Year 1 Phonics Check</vt:lpstr>
      <vt:lpstr>Expectations of Behaviour &amp; Gem Powers</vt:lpstr>
      <vt:lpstr>Contact Information</vt:lpstr>
      <vt:lpstr>Further 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4</dc:title>
  <dc:creator>E Bell</dc:creator>
  <cp:lastModifiedBy>R. Simpson [ King Street Primary School ]</cp:lastModifiedBy>
  <cp:revision>20</cp:revision>
  <dcterms:created xsi:type="dcterms:W3CDTF">2022-09-13T09:45:03Z</dcterms:created>
  <dcterms:modified xsi:type="dcterms:W3CDTF">2023-09-09T20:00:10Z</dcterms:modified>
</cp:coreProperties>
</file>