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1" r:id="rId1"/>
  </p:sldMasterIdLst>
  <p:sldIdLst>
    <p:sldId id="256" r:id="rId2"/>
    <p:sldId id="257" r:id="rId3"/>
    <p:sldId id="279" r:id="rId4"/>
    <p:sldId id="270" r:id="rId5"/>
    <p:sldId id="278" r:id="rId6"/>
    <p:sldId id="259" r:id="rId7"/>
    <p:sldId id="261" r:id="rId8"/>
    <p:sldId id="262" r:id="rId9"/>
    <p:sldId id="271" r:id="rId10"/>
    <p:sldId id="266" r:id="rId11"/>
    <p:sldId id="273" r:id="rId12"/>
    <p:sldId id="275"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BF5A59-DBF1-4BD5-B24A-9A384F4D7E54}"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338863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BF5A59-DBF1-4BD5-B24A-9A384F4D7E54}"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380633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BF5A59-DBF1-4BD5-B24A-9A384F4D7E54}"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3D9D6-214D-4D5C-8D5B-A5E00529795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035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BF5A59-DBF1-4BD5-B24A-9A384F4D7E54}"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3990367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BF5A59-DBF1-4BD5-B24A-9A384F4D7E54}"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3D9D6-214D-4D5C-8D5B-A5E00529795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9006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BF5A59-DBF1-4BD5-B24A-9A384F4D7E54}"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2509066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F5A59-DBF1-4BD5-B24A-9A384F4D7E54}"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3670818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F5A59-DBF1-4BD5-B24A-9A384F4D7E54}"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91655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BF5A59-DBF1-4BD5-B24A-9A384F4D7E54}"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293673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BF5A59-DBF1-4BD5-B24A-9A384F4D7E54}"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332462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BF5A59-DBF1-4BD5-B24A-9A384F4D7E54}"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34229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BF5A59-DBF1-4BD5-B24A-9A384F4D7E54}" type="datetimeFigureOut">
              <a:rPr lang="en-GB" smtClean="0"/>
              <a:t>08/09/2025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271466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BF5A59-DBF1-4BD5-B24A-9A384F4D7E54}" type="datetimeFigureOut">
              <a:rPr lang="en-GB" smtClean="0"/>
              <a:t>08/09/2025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396711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F5A59-DBF1-4BD5-B24A-9A384F4D7E54}"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170715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BF5A59-DBF1-4BD5-B24A-9A384F4D7E54}"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3D9D6-214D-4D5C-8D5B-A5E005297954}" type="slidenum">
              <a:rPr lang="en-GB" smtClean="0"/>
              <a:t>‹#›</a:t>
            </a:fld>
            <a:endParaRPr lang="en-GB"/>
          </a:p>
        </p:txBody>
      </p:sp>
    </p:spTree>
    <p:extLst>
      <p:ext uri="{BB962C8B-B14F-4D97-AF65-F5344CB8AC3E}">
        <p14:creationId xmlns:p14="http://schemas.microsoft.com/office/powerpoint/2010/main" val="204783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3D9D6-214D-4D5C-8D5B-A5E005297954}" type="slidenum">
              <a:rPr lang="en-GB" smtClean="0"/>
              <a:t>‹#›</a:t>
            </a:fld>
            <a:endParaRPr lang="en-GB"/>
          </a:p>
        </p:txBody>
      </p:sp>
      <p:sp>
        <p:nvSpPr>
          <p:cNvPr id="5" name="Date Placeholder 4"/>
          <p:cNvSpPr>
            <a:spLocks noGrp="1"/>
          </p:cNvSpPr>
          <p:nvPr>
            <p:ph type="dt" sz="half" idx="10"/>
          </p:nvPr>
        </p:nvSpPr>
        <p:spPr/>
        <p:txBody>
          <a:bodyPr/>
          <a:lstStyle/>
          <a:p>
            <a:fld id="{BEBF5A59-DBF1-4BD5-B24A-9A384F4D7E54}" type="datetimeFigureOut">
              <a:rPr lang="en-GB" smtClean="0"/>
              <a:t>08/09/2025</a:t>
            </a:fld>
            <a:endParaRPr lang="en-GB"/>
          </a:p>
        </p:txBody>
      </p:sp>
    </p:spTree>
    <p:extLst>
      <p:ext uri="{BB962C8B-B14F-4D97-AF65-F5344CB8AC3E}">
        <p14:creationId xmlns:p14="http://schemas.microsoft.com/office/powerpoint/2010/main" val="343539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BF5A59-DBF1-4BD5-B24A-9A384F4D7E54}" type="datetimeFigureOut">
              <a:rPr lang="en-GB" smtClean="0"/>
              <a:t>08/09/2025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033D9D6-214D-4D5C-8D5B-A5E005297954}" type="slidenum">
              <a:rPr lang="en-GB" smtClean="0"/>
              <a:t>‹#›</a:t>
            </a:fld>
            <a:endParaRPr lang="en-GB"/>
          </a:p>
        </p:txBody>
      </p:sp>
    </p:spTree>
    <p:extLst>
      <p:ext uri="{BB962C8B-B14F-4D97-AF65-F5344CB8AC3E}">
        <p14:creationId xmlns:p14="http://schemas.microsoft.com/office/powerpoint/2010/main" val="3299177655"/>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E.bell300@kingstreet.durham.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9302-03FF-9699-8747-3DA88A238CA8}"/>
              </a:ext>
            </a:extLst>
          </p:cNvPr>
          <p:cNvSpPr>
            <a:spLocks noGrp="1"/>
          </p:cNvSpPr>
          <p:nvPr>
            <p:ph type="ctrTitle"/>
          </p:nvPr>
        </p:nvSpPr>
        <p:spPr>
          <a:xfrm>
            <a:off x="2305144" y="2514600"/>
            <a:ext cx="7372256" cy="1418215"/>
          </a:xfrm>
        </p:spPr>
        <p:txBody>
          <a:bodyPr>
            <a:normAutofit/>
          </a:bodyPr>
          <a:lstStyle/>
          <a:p>
            <a:r>
              <a:rPr lang="en-US" sz="8000" b="1" dirty="0">
                <a:solidFill>
                  <a:schemeClr val="tx1"/>
                </a:solidFill>
                <a:latin typeface="NTPreCursivefk" panose="03000400000000000000" pitchFamily="66" charset="0"/>
              </a:rPr>
              <a:t>Welcome to Year 2!</a:t>
            </a:r>
            <a:endParaRPr lang="en-GB" sz="8000" b="1" dirty="0">
              <a:solidFill>
                <a:schemeClr val="tx1"/>
              </a:solidFill>
              <a:latin typeface="NTPreCursivefk" panose="03000400000000000000" pitchFamily="66" charset="0"/>
            </a:endParaRPr>
          </a:p>
        </p:txBody>
      </p:sp>
    </p:spTree>
    <p:extLst>
      <p:ext uri="{BB962C8B-B14F-4D97-AF65-F5344CB8AC3E}">
        <p14:creationId xmlns:p14="http://schemas.microsoft.com/office/powerpoint/2010/main" val="871046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3D43B-59C0-F1EA-7FF9-723EF28645F3}"/>
              </a:ext>
            </a:extLst>
          </p:cNvPr>
          <p:cNvSpPr>
            <a:spLocks noGrp="1"/>
          </p:cNvSpPr>
          <p:nvPr>
            <p:ph idx="1"/>
          </p:nvPr>
        </p:nvSpPr>
        <p:spPr>
          <a:xfrm>
            <a:off x="546906" y="975566"/>
            <a:ext cx="11098188" cy="4906867"/>
          </a:xfrm>
        </p:spPr>
        <p:txBody>
          <a:bodyPr>
            <a:noAutofit/>
          </a:bodyPr>
          <a:lstStyle/>
          <a:p>
            <a:pPr marL="0" indent="0" algn="ctr">
              <a:buNone/>
            </a:pPr>
            <a:r>
              <a:rPr lang="en-US" sz="4000" b="1" u="sng" dirty="0">
                <a:latin typeface="NTPreCursivefk normal" panose="03000400000000000000" pitchFamily="66" charset="0"/>
                <a:ea typeface="Calibri" panose="020F0502020204030204" pitchFamily="34" charset="0"/>
                <a:cs typeface="Times New Roman" panose="02020603050405020304" pitchFamily="18" charset="0"/>
              </a:rPr>
              <a:t>R</a:t>
            </a:r>
            <a:r>
              <a:rPr lang="en-GB" sz="4000" b="1" u="sng" dirty="0" err="1">
                <a:latin typeface="NTPreCursivefk normal" panose="03000400000000000000" pitchFamily="66" charset="0"/>
                <a:ea typeface="Calibri" panose="020F0502020204030204" pitchFamily="34" charset="0"/>
                <a:cs typeface="Times New Roman" panose="02020603050405020304" pitchFamily="18" charset="0"/>
              </a:rPr>
              <a:t>eading</a:t>
            </a:r>
            <a:endParaRPr lang="en-US" sz="4000" b="1" u="sng" dirty="0">
              <a:latin typeface="NTPreCursivefk normal" panose="03000400000000000000" pitchFamily="66" charset="0"/>
              <a:ea typeface="Calibri" panose="020F0502020204030204" pitchFamily="34" charset="0"/>
              <a:cs typeface="Times New Roman" panose="02020603050405020304" pitchFamily="18" charset="0"/>
            </a:endParaRPr>
          </a:p>
          <a:p>
            <a:pPr algn="just"/>
            <a:r>
              <a:rPr lang="en-GB" sz="2400" dirty="0">
                <a:latin typeface="NTPreCursivefk" panose="03000400000000000000" pitchFamily="66" charset="0"/>
                <a:ea typeface="Calibri" panose="020F0502020204030204" pitchFamily="34" charset="0"/>
                <a:cs typeface="Times New Roman" panose="02020603050405020304" pitchFamily="18" charset="0"/>
              </a:rPr>
              <a:t>Children will bring home a reading book each week and will keep that book for the full week. We encourage them to re-read the book to build their fluency where they read the words without needing to blend the sounds. </a:t>
            </a:r>
          </a:p>
          <a:p>
            <a:pPr algn="just"/>
            <a:r>
              <a:rPr lang="en-GB" sz="2400" dirty="0">
                <a:latin typeface="NTPreCursivefk" panose="03000400000000000000" pitchFamily="66" charset="0"/>
                <a:ea typeface="Calibri" panose="020F0502020204030204" pitchFamily="34" charset="0"/>
                <a:cs typeface="Times New Roman" panose="02020603050405020304" pitchFamily="18" charset="0"/>
              </a:rPr>
              <a:t>Please ensure your child brings their reading book into school every day as staff will read with them throughout the day / week. </a:t>
            </a:r>
          </a:p>
          <a:p>
            <a:pPr algn="just"/>
            <a:r>
              <a:rPr lang="en-US" sz="2400" dirty="0">
                <a:latin typeface="NTPreCursivefk" panose="03000400000000000000" pitchFamily="66" charset="0"/>
                <a:ea typeface="Calibri" panose="020F0502020204030204" pitchFamily="34" charset="0"/>
                <a:cs typeface="Times New Roman" panose="02020603050405020304" pitchFamily="18" charset="0"/>
              </a:rPr>
              <a:t>P</a:t>
            </a:r>
            <a:r>
              <a:rPr lang="en-GB" sz="2400" dirty="0">
                <a:latin typeface="NTPreCursivefk" panose="03000400000000000000" pitchFamily="66" charset="0"/>
                <a:ea typeface="Calibri" panose="020F0502020204030204" pitchFamily="34" charset="0"/>
                <a:cs typeface="Times New Roman" panose="02020603050405020304" pitchFamily="18" charset="0"/>
              </a:rPr>
              <a:t>lease support us by reading with your child at home at least 3 times a week and signing their reading record (you don’t need to write a comment).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n-GB" sz="2400" dirty="0">
              <a:effectLst/>
              <a:latin typeface="NTPreCursivefk normal" panose="03000400000000000000" pitchFamily="66" charset="0"/>
              <a:ea typeface="Calibri" panose="020F0502020204030204" pitchFamily="34" charset="0"/>
              <a:cs typeface="Times New Roman" panose="02020603050405020304" pitchFamily="18" charset="0"/>
            </a:endParaRPr>
          </a:p>
          <a:p>
            <a:pPr algn="just"/>
            <a:endParaRPr lang="en-GB" dirty="0">
              <a:latin typeface="NTPreCursivefk normal" panose="03000400000000000000" pitchFamily="66" charset="0"/>
              <a:ea typeface="Calibri" panose="020F0502020204030204" pitchFamily="34" charset="0"/>
              <a:cs typeface="Times New Roman" panose="02020603050405020304" pitchFamily="18" charset="0"/>
            </a:endParaRPr>
          </a:p>
          <a:p>
            <a:pPr algn="just"/>
            <a:endParaRPr lang="en-GB" dirty="0">
              <a:effectLst/>
              <a:latin typeface="NTPreCursivefk normal" panose="03000400000000000000" pitchFamily="66" charset="0"/>
              <a:ea typeface="Calibri" panose="020F0502020204030204" pitchFamily="34" charset="0"/>
              <a:cs typeface="Times New Roman" panose="02020603050405020304" pitchFamily="18" charset="0"/>
            </a:endParaRPr>
          </a:p>
          <a:p>
            <a:pPr marL="0" indent="0" algn="just">
              <a:buNone/>
            </a:pPr>
            <a:endParaRPr lang="en-GB" dirty="0"/>
          </a:p>
        </p:txBody>
      </p:sp>
      <p:sp>
        <p:nvSpPr>
          <p:cNvPr id="4" name="Title 1">
            <a:extLst>
              <a:ext uri="{FF2B5EF4-FFF2-40B4-BE49-F238E27FC236}">
                <a16:creationId xmlns:a16="http://schemas.microsoft.com/office/drawing/2014/main" id="{D4785DEC-C9FB-C06F-FD34-EB9B41D0D743}"/>
              </a:ext>
            </a:extLst>
          </p:cNvPr>
          <p:cNvSpPr txBox="1">
            <a:spLocks/>
          </p:cNvSpPr>
          <p:nvPr/>
        </p:nvSpPr>
        <p:spPr>
          <a:xfrm>
            <a:off x="155812" y="25265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800" b="1" dirty="0">
              <a:latin typeface="NTPreCursivefk" panose="03000400000000000000" pitchFamily="66" charset="0"/>
            </a:endParaRPr>
          </a:p>
        </p:txBody>
      </p:sp>
      <p:pic>
        <p:nvPicPr>
          <p:cNvPr id="5" name="Picture 4" descr="Books illustration. Cartoon books. Vector books. 2896415 Vector Art at  Vecteezy">
            <a:extLst>
              <a:ext uri="{FF2B5EF4-FFF2-40B4-BE49-F238E27FC236}">
                <a16:creationId xmlns:a16="http://schemas.microsoft.com/office/drawing/2014/main" id="{13FE5510-D52E-2C3F-4091-F769B6B089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84" t="16784" r="4277" b="18070"/>
          <a:stretch/>
        </p:blipFill>
        <p:spPr bwMode="auto">
          <a:xfrm>
            <a:off x="7149673" y="4613936"/>
            <a:ext cx="1472821" cy="10629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742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DFBB41-D24A-A726-27B4-0E4F036E9BD0}"/>
              </a:ext>
            </a:extLst>
          </p:cNvPr>
          <p:cNvSpPr txBox="1">
            <a:spLocks/>
          </p:cNvSpPr>
          <p:nvPr/>
        </p:nvSpPr>
        <p:spPr>
          <a:xfrm>
            <a:off x="1066800" y="64259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u="sng" dirty="0">
                <a:latin typeface="NTPreCursivefk" panose="03000400000000000000" pitchFamily="66" charset="0"/>
              </a:rPr>
              <a:t>Helping At Home</a:t>
            </a:r>
          </a:p>
        </p:txBody>
      </p:sp>
      <p:sp>
        <p:nvSpPr>
          <p:cNvPr id="5" name="Content Placeholder 2">
            <a:extLst>
              <a:ext uri="{FF2B5EF4-FFF2-40B4-BE49-F238E27FC236}">
                <a16:creationId xmlns:a16="http://schemas.microsoft.com/office/drawing/2014/main" id="{14EB100B-9591-CB4A-F903-5194BB83D0A9}"/>
              </a:ext>
            </a:extLst>
          </p:cNvPr>
          <p:cNvSpPr txBox="1">
            <a:spLocks/>
          </p:cNvSpPr>
          <p:nvPr/>
        </p:nvSpPr>
        <p:spPr>
          <a:xfrm>
            <a:off x="1066800" y="2103120"/>
            <a:ext cx="10058400" cy="39319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NTPreCursivefk" panose="03000400000000000000" pitchFamily="66" charset="0"/>
              </a:rPr>
              <a:t>Regular reading and phonics – at least 3 times per week.</a:t>
            </a:r>
          </a:p>
          <a:p>
            <a:r>
              <a:rPr lang="en-GB" dirty="0">
                <a:latin typeface="NTPreCursivefk" panose="03000400000000000000" pitchFamily="66" charset="0"/>
              </a:rPr>
              <a:t>Counting forwards and backwards within 100</a:t>
            </a:r>
          </a:p>
          <a:p>
            <a:r>
              <a:rPr lang="en-GB" dirty="0">
                <a:latin typeface="NTPreCursivefk" panose="03000400000000000000" pitchFamily="66" charset="0"/>
              </a:rPr>
              <a:t>Times tables – 2s, 5s and 10s</a:t>
            </a:r>
          </a:p>
          <a:p>
            <a:r>
              <a:rPr lang="en-GB" dirty="0">
                <a:latin typeface="NTPreCursivefk" panose="03000400000000000000" pitchFamily="66" charset="0"/>
              </a:rPr>
              <a:t>Letter and number formation</a:t>
            </a:r>
          </a:p>
          <a:p>
            <a:r>
              <a:rPr lang="en-GB" dirty="0">
                <a:latin typeface="NTPreCursivefk" panose="03000400000000000000" pitchFamily="66" charset="0"/>
              </a:rPr>
              <a:t>Telling the time</a:t>
            </a:r>
          </a:p>
          <a:p>
            <a:r>
              <a:rPr lang="en-GB" dirty="0">
                <a:latin typeface="NTPreCursivefk" panose="03000400000000000000" pitchFamily="66" charset="0"/>
              </a:rPr>
              <a:t>Recognising and using money</a:t>
            </a:r>
          </a:p>
          <a:p>
            <a:r>
              <a:rPr lang="en-GB" dirty="0">
                <a:latin typeface="NTPreCursivefk" panose="03000400000000000000" pitchFamily="66" charset="0"/>
              </a:rPr>
              <a:t>Cooking &amp; baking (using measurements)</a:t>
            </a:r>
          </a:p>
          <a:p>
            <a:r>
              <a:rPr lang="en-GB" dirty="0">
                <a:latin typeface="NTPreCursivefk" panose="03000400000000000000" pitchFamily="66" charset="0"/>
              </a:rPr>
              <a:t>Get outdoors</a:t>
            </a:r>
          </a:p>
          <a:p>
            <a:r>
              <a:rPr lang="en-GB" dirty="0">
                <a:latin typeface="NTPreCursivefk" panose="03000400000000000000" pitchFamily="66" charset="0"/>
              </a:rPr>
              <a:t>Sleep!</a:t>
            </a:r>
          </a:p>
        </p:txBody>
      </p:sp>
    </p:spTree>
    <p:extLst>
      <p:ext uri="{BB962C8B-B14F-4D97-AF65-F5344CB8AC3E}">
        <p14:creationId xmlns:p14="http://schemas.microsoft.com/office/powerpoint/2010/main" val="251930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8F012C-6ABB-2187-E3F6-D5CF666DC61A}"/>
              </a:ext>
            </a:extLst>
          </p:cNvPr>
          <p:cNvSpPr>
            <a:spLocks noGrp="1"/>
          </p:cNvSpPr>
          <p:nvPr>
            <p:ph type="title"/>
          </p:nvPr>
        </p:nvSpPr>
        <p:spPr>
          <a:xfrm>
            <a:off x="934303" y="533438"/>
            <a:ext cx="10058400" cy="981811"/>
          </a:xfrm>
        </p:spPr>
        <p:txBody>
          <a:bodyPr>
            <a:normAutofit/>
          </a:bodyPr>
          <a:lstStyle/>
          <a:p>
            <a:r>
              <a:rPr lang="en-GB" sz="4800" b="1" u="sng" dirty="0">
                <a:solidFill>
                  <a:schemeClr val="tx1"/>
                </a:solidFill>
                <a:latin typeface="NTPreCursivefk" panose="03000400000000000000" pitchFamily="66" charset="0"/>
              </a:rPr>
              <a:t>Expectations of Behaviour &amp; Gem Powers</a:t>
            </a:r>
          </a:p>
        </p:txBody>
      </p:sp>
      <p:sp>
        <p:nvSpPr>
          <p:cNvPr id="5" name="Content Placeholder 2">
            <a:extLst>
              <a:ext uri="{FF2B5EF4-FFF2-40B4-BE49-F238E27FC236}">
                <a16:creationId xmlns:a16="http://schemas.microsoft.com/office/drawing/2014/main" id="{DD059AED-D59F-C4B1-6DA4-12FC8E7DE8EC}"/>
              </a:ext>
            </a:extLst>
          </p:cNvPr>
          <p:cNvSpPr>
            <a:spLocks noGrp="1"/>
          </p:cNvSpPr>
          <p:nvPr>
            <p:ph idx="1"/>
          </p:nvPr>
        </p:nvSpPr>
        <p:spPr>
          <a:xfrm>
            <a:off x="742278" y="1484555"/>
            <a:ext cx="10725374" cy="4550485"/>
          </a:xfrm>
        </p:spPr>
        <p:txBody>
          <a:bodyPr>
            <a:normAutofit/>
          </a:bodyPr>
          <a:lstStyle/>
          <a:p>
            <a:r>
              <a:rPr lang="en-GB" sz="2400" dirty="0">
                <a:latin typeface="NTPreCursivefk" panose="03000400000000000000" pitchFamily="66" charset="0"/>
              </a:rPr>
              <a:t>We have high expectations of our children, encouraging kindness, focus and self-regulation.</a:t>
            </a:r>
          </a:p>
          <a:p>
            <a:r>
              <a:rPr lang="en-GB" sz="2400" dirty="0">
                <a:latin typeface="NTPreCursivefk" panose="03000400000000000000" pitchFamily="66" charset="0"/>
              </a:rPr>
              <a:t>Visitors and members of the public always comment on the excellent behaviour of the children!</a:t>
            </a:r>
          </a:p>
          <a:p>
            <a:r>
              <a:rPr lang="en-GB" sz="2400" dirty="0">
                <a:latin typeface="NTPreCursivefk" panose="03000400000000000000" pitchFamily="66" charset="0"/>
              </a:rPr>
              <a:t>We encourage this through our Gem Powers:</a:t>
            </a:r>
          </a:p>
        </p:txBody>
      </p:sp>
      <p:pic>
        <p:nvPicPr>
          <p:cNvPr id="6" name="Picture 5">
            <a:extLst>
              <a:ext uri="{FF2B5EF4-FFF2-40B4-BE49-F238E27FC236}">
                <a16:creationId xmlns:a16="http://schemas.microsoft.com/office/drawing/2014/main" id="{0623FFB8-19BE-8FC9-C306-3EE398DBEA28}"/>
              </a:ext>
            </a:extLst>
          </p:cNvPr>
          <p:cNvPicPr>
            <a:picLocks noChangeAspect="1"/>
          </p:cNvPicPr>
          <p:nvPr/>
        </p:nvPicPr>
        <p:blipFill>
          <a:blip r:embed="rId2"/>
          <a:stretch>
            <a:fillRect/>
          </a:stretch>
        </p:blipFill>
        <p:spPr>
          <a:xfrm>
            <a:off x="2720340" y="2962415"/>
            <a:ext cx="5885778" cy="2885746"/>
          </a:xfrm>
          <a:prstGeom prst="rect">
            <a:avLst/>
          </a:prstGeom>
        </p:spPr>
      </p:pic>
      <p:sp>
        <p:nvSpPr>
          <p:cNvPr id="7" name="TextBox 6">
            <a:extLst>
              <a:ext uri="{FF2B5EF4-FFF2-40B4-BE49-F238E27FC236}">
                <a16:creationId xmlns:a16="http://schemas.microsoft.com/office/drawing/2014/main" id="{B6F402E7-4810-F80C-FF94-6317F9901114}"/>
              </a:ext>
            </a:extLst>
          </p:cNvPr>
          <p:cNvSpPr txBox="1"/>
          <p:nvPr/>
        </p:nvSpPr>
        <p:spPr>
          <a:xfrm>
            <a:off x="2807745" y="4041531"/>
            <a:ext cx="2420471" cy="523220"/>
          </a:xfrm>
          <a:prstGeom prst="rect">
            <a:avLst/>
          </a:prstGeom>
          <a:noFill/>
        </p:spPr>
        <p:txBody>
          <a:bodyPr wrap="square" rtlCol="0">
            <a:spAutoFit/>
          </a:bodyPr>
          <a:lstStyle/>
          <a:p>
            <a:r>
              <a:rPr lang="en-GB" sz="2800" dirty="0">
                <a:latin typeface="NTPreCursivefk" panose="03000400000000000000" pitchFamily="66" charset="0"/>
              </a:rPr>
              <a:t>Being responsible</a:t>
            </a:r>
          </a:p>
        </p:txBody>
      </p:sp>
      <p:sp>
        <p:nvSpPr>
          <p:cNvPr id="8" name="TextBox 7">
            <a:extLst>
              <a:ext uri="{FF2B5EF4-FFF2-40B4-BE49-F238E27FC236}">
                <a16:creationId xmlns:a16="http://schemas.microsoft.com/office/drawing/2014/main" id="{CD523F9B-6301-AAE2-DB87-AE7CB0F252C2}"/>
              </a:ext>
            </a:extLst>
          </p:cNvPr>
          <p:cNvSpPr txBox="1"/>
          <p:nvPr/>
        </p:nvSpPr>
        <p:spPr>
          <a:xfrm>
            <a:off x="4894729" y="2786686"/>
            <a:ext cx="2420471" cy="523220"/>
          </a:xfrm>
          <a:prstGeom prst="rect">
            <a:avLst/>
          </a:prstGeom>
          <a:noFill/>
        </p:spPr>
        <p:txBody>
          <a:bodyPr wrap="square" rtlCol="0">
            <a:spAutoFit/>
          </a:bodyPr>
          <a:lstStyle/>
          <a:p>
            <a:r>
              <a:rPr lang="en-GB" sz="2800" dirty="0">
                <a:solidFill>
                  <a:srgbClr val="FF0000"/>
                </a:solidFill>
                <a:latin typeface="NTPreCursivefk" panose="03000400000000000000" pitchFamily="66" charset="0"/>
              </a:rPr>
              <a:t>Being kind</a:t>
            </a:r>
          </a:p>
        </p:txBody>
      </p:sp>
      <p:sp>
        <p:nvSpPr>
          <p:cNvPr id="9" name="TextBox 8">
            <a:extLst>
              <a:ext uri="{FF2B5EF4-FFF2-40B4-BE49-F238E27FC236}">
                <a16:creationId xmlns:a16="http://schemas.microsoft.com/office/drawing/2014/main" id="{E5616707-10AF-DA2C-B576-465E16535F87}"/>
              </a:ext>
            </a:extLst>
          </p:cNvPr>
          <p:cNvSpPr txBox="1"/>
          <p:nvPr/>
        </p:nvSpPr>
        <p:spPr>
          <a:xfrm>
            <a:off x="6728908" y="4027429"/>
            <a:ext cx="2420471" cy="523220"/>
          </a:xfrm>
          <a:prstGeom prst="rect">
            <a:avLst/>
          </a:prstGeom>
          <a:noFill/>
        </p:spPr>
        <p:txBody>
          <a:bodyPr wrap="square" rtlCol="0">
            <a:spAutoFit/>
          </a:bodyPr>
          <a:lstStyle/>
          <a:p>
            <a:r>
              <a:rPr lang="en-GB" sz="2800" dirty="0">
                <a:solidFill>
                  <a:srgbClr val="00B050"/>
                </a:solidFill>
                <a:latin typeface="NTPreCursivefk" panose="03000400000000000000" pitchFamily="66" charset="0"/>
              </a:rPr>
              <a:t>Being resilient</a:t>
            </a:r>
          </a:p>
        </p:txBody>
      </p:sp>
      <p:sp>
        <p:nvSpPr>
          <p:cNvPr id="10" name="TextBox 9">
            <a:extLst>
              <a:ext uri="{FF2B5EF4-FFF2-40B4-BE49-F238E27FC236}">
                <a16:creationId xmlns:a16="http://schemas.microsoft.com/office/drawing/2014/main" id="{8639D9F3-F36F-464C-7625-F2136C1EF8B9}"/>
              </a:ext>
            </a:extLst>
          </p:cNvPr>
          <p:cNvSpPr txBox="1"/>
          <p:nvPr/>
        </p:nvSpPr>
        <p:spPr>
          <a:xfrm>
            <a:off x="6868757" y="5324941"/>
            <a:ext cx="2420471" cy="523220"/>
          </a:xfrm>
          <a:prstGeom prst="rect">
            <a:avLst/>
          </a:prstGeom>
          <a:noFill/>
        </p:spPr>
        <p:txBody>
          <a:bodyPr wrap="square" rtlCol="0">
            <a:spAutoFit/>
          </a:bodyPr>
          <a:lstStyle/>
          <a:p>
            <a:r>
              <a:rPr lang="en-GB" sz="2800" dirty="0">
                <a:solidFill>
                  <a:srgbClr val="FFC000"/>
                </a:solidFill>
                <a:latin typeface="NTPreCursivefk" panose="03000400000000000000" pitchFamily="66" charset="0"/>
              </a:rPr>
              <a:t>Collaborating</a:t>
            </a:r>
          </a:p>
        </p:txBody>
      </p:sp>
      <p:sp>
        <p:nvSpPr>
          <p:cNvPr id="11" name="TextBox 10">
            <a:extLst>
              <a:ext uri="{FF2B5EF4-FFF2-40B4-BE49-F238E27FC236}">
                <a16:creationId xmlns:a16="http://schemas.microsoft.com/office/drawing/2014/main" id="{6BA693D1-71E8-6787-68A8-36EDD73051B9}"/>
              </a:ext>
            </a:extLst>
          </p:cNvPr>
          <p:cNvSpPr txBox="1"/>
          <p:nvPr/>
        </p:nvSpPr>
        <p:spPr>
          <a:xfrm>
            <a:off x="4885764" y="4240931"/>
            <a:ext cx="2420471" cy="523220"/>
          </a:xfrm>
          <a:prstGeom prst="rect">
            <a:avLst/>
          </a:prstGeom>
          <a:noFill/>
        </p:spPr>
        <p:txBody>
          <a:bodyPr wrap="square" rtlCol="0">
            <a:spAutoFit/>
          </a:bodyPr>
          <a:lstStyle/>
          <a:p>
            <a:r>
              <a:rPr lang="en-GB" sz="2800" dirty="0">
                <a:solidFill>
                  <a:srgbClr val="7030A0"/>
                </a:solidFill>
                <a:latin typeface="NTPreCursivefk" panose="03000400000000000000" pitchFamily="66" charset="0"/>
              </a:rPr>
              <a:t>Co-operating</a:t>
            </a:r>
          </a:p>
        </p:txBody>
      </p:sp>
      <p:sp>
        <p:nvSpPr>
          <p:cNvPr id="12" name="TextBox 11">
            <a:extLst>
              <a:ext uri="{FF2B5EF4-FFF2-40B4-BE49-F238E27FC236}">
                <a16:creationId xmlns:a16="http://schemas.microsoft.com/office/drawing/2014/main" id="{978C5F8C-F5AE-4F7B-C4B8-76C48D7FC32C}"/>
              </a:ext>
            </a:extLst>
          </p:cNvPr>
          <p:cNvSpPr txBox="1"/>
          <p:nvPr/>
        </p:nvSpPr>
        <p:spPr>
          <a:xfrm>
            <a:off x="3242758" y="5504016"/>
            <a:ext cx="2420471" cy="523220"/>
          </a:xfrm>
          <a:prstGeom prst="rect">
            <a:avLst/>
          </a:prstGeom>
          <a:noFill/>
        </p:spPr>
        <p:txBody>
          <a:bodyPr wrap="square" rtlCol="0">
            <a:spAutoFit/>
          </a:bodyPr>
          <a:lstStyle/>
          <a:p>
            <a:r>
              <a:rPr lang="en-GB" sz="2800" dirty="0">
                <a:solidFill>
                  <a:srgbClr val="0070C0"/>
                </a:solidFill>
                <a:latin typeface="NTPreCursivefk" panose="03000400000000000000" pitchFamily="66" charset="0"/>
              </a:rPr>
              <a:t>Focusing</a:t>
            </a:r>
          </a:p>
        </p:txBody>
      </p:sp>
    </p:spTree>
    <p:extLst>
      <p:ext uri="{BB962C8B-B14F-4D97-AF65-F5344CB8AC3E}">
        <p14:creationId xmlns:p14="http://schemas.microsoft.com/office/powerpoint/2010/main" val="76476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8392D3-B6E8-4EC7-7778-87276BB80A25}"/>
              </a:ext>
            </a:extLst>
          </p:cNvPr>
          <p:cNvSpPr>
            <a:spLocks noGrp="1"/>
          </p:cNvSpPr>
          <p:nvPr>
            <p:ph type="title"/>
          </p:nvPr>
        </p:nvSpPr>
        <p:spPr>
          <a:xfrm>
            <a:off x="1066800" y="370918"/>
            <a:ext cx="10058400" cy="1371600"/>
          </a:xfrm>
        </p:spPr>
        <p:txBody>
          <a:bodyPr>
            <a:normAutofit/>
          </a:bodyPr>
          <a:lstStyle/>
          <a:p>
            <a:r>
              <a:rPr lang="en-GB" sz="4800" b="1" u="sng" dirty="0">
                <a:solidFill>
                  <a:schemeClr val="tx1"/>
                </a:solidFill>
                <a:latin typeface="NTPreCursivefk" panose="03000400000000000000" pitchFamily="66" charset="0"/>
              </a:rPr>
              <a:t>Contact Information</a:t>
            </a:r>
          </a:p>
        </p:txBody>
      </p:sp>
      <p:sp>
        <p:nvSpPr>
          <p:cNvPr id="5" name="Content Placeholder 2">
            <a:extLst>
              <a:ext uri="{FF2B5EF4-FFF2-40B4-BE49-F238E27FC236}">
                <a16:creationId xmlns:a16="http://schemas.microsoft.com/office/drawing/2014/main" id="{B25F9779-FF35-19BB-E7BF-C61A82210820}"/>
              </a:ext>
            </a:extLst>
          </p:cNvPr>
          <p:cNvSpPr>
            <a:spLocks noGrp="1"/>
          </p:cNvSpPr>
          <p:nvPr>
            <p:ph idx="1"/>
          </p:nvPr>
        </p:nvSpPr>
        <p:spPr>
          <a:xfrm>
            <a:off x="1066800" y="1583140"/>
            <a:ext cx="10058400" cy="4451900"/>
          </a:xfrm>
        </p:spPr>
        <p:txBody>
          <a:bodyPr>
            <a:normAutofit lnSpcReduction="10000"/>
          </a:bodyPr>
          <a:lstStyle/>
          <a:p>
            <a:r>
              <a:rPr lang="en-GB" sz="2800" dirty="0">
                <a:latin typeface="NTPreCursivefk" panose="03000400000000000000" pitchFamily="66" charset="0"/>
              </a:rPr>
              <a:t>Teachers are available each morning on the school yard for any concerns or questions.</a:t>
            </a:r>
          </a:p>
          <a:p>
            <a:r>
              <a:rPr lang="en-GB" sz="2800" dirty="0">
                <a:latin typeface="NTPreCursivefk" panose="03000400000000000000" pitchFamily="66" charset="0"/>
              </a:rPr>
              <a:t>If you would prefer to make an appointment, you can do so through the school office.</a:t>
            </a:r>
          </a:p>
          <a:p>
            <a:r>
              <a:rPr lang="en-GB" sz="2800" dirty="0">
                <a:latin typeface="NTPreCursivefk" panose="03000400000000000000" pitchFamily="66" charset="0"/>
              </a:rPr>
              <a:t>Teachers can also be contacted directly via email.  Please be aware, as a school we support a healthy work-life balance and do not expect staff to respond outside of working hours so do be mindful of this!</a:t>
            </a:r>
          </a:p>
          <a:p>
            <a:endParaRPr lang="en-GB" sz="2800" dirty="0">
              <a:latin typeface="NTPreCursivefk" panose="03000400000000000000" pitchFamily="66" charset="0"/>
            </a:endParaRPr>
          </a:p>
          <a:p>
            <a:r>
              <a:rPr lang="en-GB" sz="3000" dirty="0">
                <a:latin typeface="NTPreCursivefk" panose="03000400000000000000" pitchFamily="66" charset="0"/>
                <a:hlinkClick r:id="rId2"/>
              </a:rPr>
              <a:t>e.bell300@kingstreet.durham.sch.uk</a:t>
            </a:r>
            <a:endParaRPr lang="en-GB" sz="3000" dirty="0">
              <a:latin typeface="NTPreCursivefk" panose="03000400000000000000" pitchFamily="66" charset="0"/>
            </a:endParaRPr>
          </a:p>
          <a:p>
            <a:pPr marL="0" indent="0">
              <a:buNone/>
            </a:pPr>
            <a:endParaRPr lang="en-GB" sz="3000" dirty="0">
              <a:latin typeface="NTPreCursivefk" panose="03000400000000000000" pitchFamily="66" charset="0"/>
            </a:endParaRPr>
          </a:p>
        </p:txBody>
      </p:sp>
    </p:spTree>
    <p:extLst>
      <p:ext uri="{BB962C8B-B14F-4D97-AF65-F5344CB8AC3E}">
        <p14:creationId xmlns:p14="http://schemas.microsoft.com/office/powerpoint/2010/main" val="425102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E6E34-476B-E6A0-6B65-3A9A3A1503E0}"/>
              </a:ext>
            </a:extLst>
          </p:cNvPr>
          <p:cNvSpPr>
            <a:spLocks noGrp="1"/>
          </p:cNvSpPr>
          <p:nvPr>
            <p:ph type="title"/>
          </p:nvPr>
        </p:nvSpPr>
        <p:spPr/>
        <p:txBody>
          <a:bodyPr>
            <a:normAutofit/>
          </a:bodyPr>
          <a:lstStyle/>
          <a:p>
            <a:r>
              <a:rPr lang="en-US" sz="4800" b="1" dirty="0">
                <a:solidFill>
                  <a:schemeClr val="tx1"/>
                </a:solidFill>
                <a:latin typeface="NTPreCursivefk" panose="03000400000000000000" pitchFamily="66" charset="0"/>
              </a:rPr>
              <a:t>Staff in Year 2</a:t>
            </a:r>
            <a:endParaRPr lang="en-GB" sz="4800" b="1" dirty="0">
              <a:solidFill>
                <a:schemeClr val="tx1"/>
              </a:solidFill>
              <a:latin typeface="NTPreCursivefk" panose="03000400000000000000" pitchFamily="66" charset="0"/>
            </a:endParaRPr>
          </a:p>
        </p:txBody>
      </p:sp>
      <p:sp>
        <p:nvSpPr>
          <p:cNvPr id="3" name="Content Placeholder 2">
            <a:extLst>
              <a:ext uri="{FF2B5EF4-FFF2-40B4-BE49-F238E27FC236}">
                <a16:creationId xmlns:a16="http://schemas.microsoft.com/office/drawing/2014/main" id="{0CF7DACB-7ED2-91C4-E4F3-ABE60C7F46C0}"/>
              </a:ext>
            </a:extLst>
          </p:cNvPr>
          <p:cNvSpPr>
            <a:spLocks noGrp="1"/>
          </p:cNvSpPr>
          <p:nvPr>
            <p:ph idx="1"/>
          </p:nvPr>
        </p:nvSpPr>
        <p:spPr/>
        <p:txBody>
          <a:bodyPr>
            <a:normAutofit/>
          </a:bodyPr>
          <a:lstStyle/>
          <a:p>
            <a:r>
              <a:rPr lang="en-US" sz="4400" dirty="0">
                <a:latin typeface="NTPreCursivefk" panose="03000400000000000000" pitchFamily="66" charset="0"/>
              </a:rPr>
              <a:t>Miss Bell </a:t>
            </a:r>
          </a:p>
          <a:p>
            <a:r>
              <a:rPr lang="en-US" sz="4400" dirty="0">
                <a:latin typeface="NTPreCursivefk" panose="03000400000000000000" pitchFamily="66" charset="0"/>
              </a:rPr>
              <a:t>Miss </a:t>
            </a:r>
            <a:r>
              <a:rPr lang="en-US" sz="4400" dirty="0" err="1">
                <a:latin typeface="NTPreCursivefk" panose="03000400000000000000" pitchFamily="66" charset="0"/>
              </a:rPr>
              <a:t>Boe</a:t>
            </a:r>
            <a:r>
              <a:rPr lang="en-US" sz="4400" dirty="0">
                <a:latin typeface="NTPreCursivefk" panose="03000400000000000000" pitchFamily="66" charset="0"/>
              </a:rPr>
              <a:t> (part time) </a:t>
            </a:r>
          </a:p>
          <a:p>
            <a:r>
              <a:rPr lang="en-US" sz="4400" dirty="0" err="1">
                <a:latin typeface="NTPreCursivefk" panose="03000400000000000000" pitchFamily="66" charset="0"/>
              </a:rPr>
              <a:t>Mrs</a:t>
            </a:r>
            <a:r>
              <a:rPr lang="en-US" sz="4400" dirty="0">
                <a:latin typeface="NTPreCursivefk" panose="03000400000000000000" pitchFamily="66" charset="0"/>
              </a:rPr>
              <a:t> McGonigal</a:t>
            </a:r>
          </a:p>
        </p:txBody>
      </p:sp>
    </p:spTree>
    <p:extLst>
      <p:ext uri="{BB962C8B-B14F-4D97-AF65-F5344CB8AC3E}">
        <p14:creationId xmlns:p14="http://schemas.microsoft.com/office/powerpoint/2010/main" val="156747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A7A0-596C-433F-B939-C5C3A1FD7F21}"/>
              </a:ext>
            </a:extLst>
          </p:cNvPr>
          <p:cNvSpPr>
            <a:spLocks noGrp="1"/>
          </p:cNvSpPr>
          <p:nvPr>
            <p:ph type="title"/>
          </p:nvPr>
        </p:nvSpPr>
        <p:spPr>
          <a:xfrm>
            <a:off x="838201" y="0"/>
            <a:ext cx="8596668" cy="1320800"/>
          </a:xfrm>
        </p:spPr>
        <p:txBody>
          <a:bodyPr>
            <a:normAutofit/>
          </a:bodyPr>
          <a:lstStyle/>
          <a:p>
            <a:pPr algn="ctr"/>
            <a:r>
              <a:rPr lang="en-US" sz="4800" b="1" u="sng" dirty="0">
                <a:solidFill>
                  <a:schemeClr val="tx1"/>
                </a:solidFill>
                <a:latin typeface="NTPreCursivefk" panose="03000400000000000000" pitchFamily="66" charset="0"/>
              </a:rPr>
              <a:t>Daily Routine </a:t>
            </a:r>
            <a:endParaRPr lang="en-GB" sz="4800" b="1" u="sng" dirty="0">
              <a:solidFill>
                <a:schemeClr val="tx1"/>
              </a:solidFill>
              <a:latin typeface="NTPreCursivefk" panose="03000400000000000000" pitchFamily="66" charset="0"/>
            </a:endParaRPr>
          </a:p>
        </p:txBody>
      </p:sp>
      <p:sp>
        <p:nvSpPr>
          <p:cNvPr id="3" name="Content Placeholder 2">
            <a:extLst>
              <a:ext uri="{FF2B5EF4-FFF2-40B4-BE49-F238E27FC236}">
                <a16:creationId xmlns:a16="http://schemas.microsoft.com/office/drawing/2014/main" id="{186202FA-7FF8-4DF8-809F-CB5FBE6426F0}"/>
              </a:ext>
            </a:extLst>
          </p:cNvPr>
          <p:cNvSpPr>
            <a:spLocks noGrp="1"/>
          </p:cNvSpPr>
          <p:nvPr>
            <p:ph idx="1"/>
          </p:nvPr>
        </p:nvSpPr>
        <p:spPr>
          <a:xfrm>
            <a:off x="677334" y="702733"/>
            <a:ext cx="9914466" cy="3880773"/>
          </a:xfrm>
        </p:spPr>
        <p:txBody>
          <a:bodyPr>
            <a:noAutofit/>
          </a:bodyPr>
          <a:lstStyle/>
          <a:p>
            <a:pPr marL="0" indent="0">
              <a:buNone/>
            </a:pPr>
            <a:r>
              <a:rPr lang="en-US" sz="3200" dirty="0">
                <a:latin typeface="NTPreCursivefk" panose="03000400000000000000" pitchFamily="66" charset="0"/>
              </a:rPr>
              <a:t>8.30am – door open </a:t>
            </a:r>
          </a:p>
          <a:p>
            <a:pPr marL="0" indent="0">
              <a:buNone/>
            </a:pPr>
            <a:r>
              <a:rPr lang="en-US" sz="3200" dirty="0">
                <a:latin typeface="NTPreCursivefk" panose="03000400000000000000" pitchFamily="66" charset="0"/>
              </a:rPr>
              <a:t>8.45am – registers are taken and English key skills tasks begin</a:t>
            </a:r>
          </a:p>
          <a:p>
            <a:pPr marL="0" indent="0">
              <a:buNone/>
            </a:pPr>
            <a:endParaRPr lang="en-US" sz="3200" dirty="0">
              <a:latin typeface="NTPreCursivefk" panose="03000400000000000000" pitchFamily="66" charset="0"/>
            </a:endParaRPr>
          </a:p>
          <a:p>
            <a:pPr marL="0" indent="0">
              <a:buNone/>
            </a:pPr>
            <a:r>
              <a:rPr lang="en-US" sz="3200" dirty="0">
                <a:latin typeface="NTPreCursivefk" panose="03000400000000000000" pitchFamily="66" charset="0"/>
              </a:rPr>
              <a:t>Morning and afternoon play time in Key Stage 1 </a:t>
            </a:r>
          </a:p>
          <a:p>
            <a:pPr marL="0" indent="0">
              <a:buNone/>
            </a:pPr>
            <a:endParaRPr lang="en-US" sz="3200" dirty="0">
              <a:latin typeface="NTPreCursivefk" panose="03000400000000000000" pitchFamily="66" charset="0"/>
            </a:endParaRPr>
          </a:p>
          <a:p>
            <a:pPr marL="0" indent="0">
              <a:buNone/>
            </a:pPr>
            <a:r>
              <a:rPr lang="en-US" sz="3200" dirty="0">
                <a:latin typeface="NTPreCursivefk" panose="03000400000000000000" pitchFamily="66" charset="0"/>
              </a:rPr>
              <a:t>Continuous provision areas are still set up in Year 2 e.g. the construction area, creative area. </a:t>
            </a:r>
          </a:p>
          <a:p>
            <a:pPr marL="0" indent="0">
              <a:buNone/>
            </a:pPr>
            <a:endParaRPr lang="en-US" sz="3200" dirty="0">
              <a:latin typeface="NTPreCursivefk" panose="03000400000000000000" pitchFamily="66" charset="0"/>
            </a:endParaRPr>
          </a:p>
          <a:p>
            <a:pPr marL="0" indent="0">
              <a:buNone/>
            </a:pPr>
            <a:r>
              <a:rPr lang="en-US" sz="3200" dirty="0">
                <a:latin typeface="NTPreCursivefk" panose="03000400000000000000" pitchFamily="66" charset="0"/>
              </a:rPr>
              <a:t>At the end of the day, we ask the children to wait with us until we’ve seen the adult who is collecting them. </a:t>
            </a:r>
          </a:p>
        </p:txBody>
      </p:sp>
    </p:spTree>
    <p:extLst>
      <p:ext uri="{BB962C8B-B14F-4D97-AF65-F5344CB8AC3E}">
        <p14:creationId xmlns:p14="http://schemas.microsoft.com/office/powerpoint/2010/main" val="260377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A594-B6A1-5E07-E39B-00466DEFEABC}"/>
              </a:ext>
            </a:extLst>
          </p:cNvPr>
          <p:cNvSpPr>
            <a:spLocks noGrp="1"/>
          </p:cNvSpPr>
          <p:nvPr>
            <p:ph type="title"/>
          </p:nvPr>
        </p:nvSpPr>
        <p:spPr>
          <a:xfrm>
            <a:off x="7562849" y="1862107"/>
            <a:ext cx="3660585" cy="806474"/>
          </a:xfrm>
        </p:spPr>
        <p:txBody>
          <a:bodyPr>
            <a:normAutofit fontScale="90000"/>
          </a:bodyPr>
          <a:lstStyle/>
          <a:p>
            <a:pPr algn="ctr"/>
            <a:r>
              <a:rPr lang="en-US" sz="4800" b="1" dirty="0">
                <a:solidFill>
                  <a:schemeClr val="tx1"/>
                </a:solidFill>
                <a:latin typeface="NTPreCursivefk" panose="03000400000000000000" pitchFamily="66" charset="0"/>
              </a:rPr>
              <a:t>Our Learning</a:t>
            </a:r>
            <a:endParaRPr lang="en-GB" sz="4800" b="1" dirty="0">
              <a:solidFill>
                <a:schemeClr val="tx1"/>
              </a:solidFill>
              <a:latin typeface="NTPreCursivefk" panose="03000400000000000000" pitchFamily="66" charset="0"/>
            </a:endParaRPr>
          </a:p>
        </p:txBody>
      </p:sp>
      <p:pic>
        <p:nvPicPr>
          <p:cNvPr id="3" name="Picture 2">
            <a:extLst>
              <a:ext uri="{FF2B5EF4-FFF2-40B4-BE49-F238E27FC236}">
                <a16:creationId xmlns:a16="http://schemas.microsoft.com/office/drawing/2014/main" id="{2B6EA46D-3F9F-435C-98BF-524E0254D768}"/>
              </a:ext>
            </a:extLst>
          </p:cNvPr>
          <p:cNvPicPr>
            <a:picLocks noChangeAspect="1"/>
          </p:cNvPicPr>
          <p:nvPr/>
        </p:nvPicPr>
        <p:blipFill>
          <a:blip r:embed="rId2"/>
          <a:stretch>
            <a:fillRect/>
          </a:stretch>
        </p:blipFill>
        <p:spPr>
          <a:xfrm>
            <a:off x="320499" y="58615"/>
            <a:ext cx="6845652" cy="3606985"/>
          </a:xfrm>
          <a:prstGeom prst="rect">
            <a:avLst/>
          </a:prstGeom>
        </p:spPr>
      </p:pic>
      <p:pic>
        <p:nvPicPr>
          <p:cNvPr id="5" name="Picture 4">
            <a:extLst>
              <a:ext uri="{FF2B5EF4-FFF2-40B4-BE49-F238E27FC236}">
                <a16:creationId xmlns:a16="http://schemas.microsoft.com/office/drawing/2014/main" id="{DF23ED99-196E-46C9-B6C6-3223A961AE64}"/>
              </a:ext>
            </a:extLst>
          </p:cNvPr>
          <p:cNvPicPr>
            <a:picLocks noChangeAspect="1"/>
          </p:cNvPicPr>
          <p:nvPr/>
        </p:nvPicPr>
        <p:blipFill>
          <a:blip r:embed="rId3"/>
          <a:stretch>
            <a:fillRect/>
          </a:stretch>
        </p:blipFill>
        <p:spPr>
          <a:xfrm>
            <a:off x="5102049" y="3665600"/>
            <a:ext cx="6877403" cy="2914800"/>
          </a:xfrm>
          <a:prstGeom prst="rect">
            <a:avLst/>
          </a:prstGeom>
        </p:spPr>
      </p:pic>
    </p:spTree>
    <p:extLst>
      <p:ext uri="{BB962C8B-B14F-4D97-AF65-F5344CB8AC3E}">
        <p14:creationId xmlns:p14="http://schemas.microsoft.com/office/powerpoint/2010/main" val="292317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A594-B6A1-5E07-E39B-00466DEFEABC}"/>
              </a:ext>
            </a:extLst>
          </p:cNvPr>
          <p:cNvSpPr>
            <a:spLocks noGrp="1"/>
          </p:cNvSpPr>
          <p:nvPr>
            <p:ph type="title"/>
          </p:nvPr>
        </p:nvSpPr>
        <p:spPr>
          <a:xfrm>
            <a:off x="7372349" y="778515"/>
            <a:ext cx="3660585" cy="806474"/>
          </a:xfrm>
        </p:spPr>
        <p:txBody>
          <a:bodyPr>
            <a:normAutofit fontScale="90000"/>
          </a:bodyPr>
          <a:lstStyle/>
          <a:p>
            <a:pPr algn="ctr"/>
            <a:r>
              <a:rPr lang="en-US" sz="4800" b="1" dirty="0">
                <a:solidFill>
                  <a:schemeClr val="tx1"/>
                </a:solidFill>
                <a:latin typeface="NTPreCursivefk" panose="03000400000000000000" pitchFamily="66" charset="0"/>
              </a:rPr>
              <a:t>Our Learning</a:t>
            </a:r>
            <a:endParaRPr lang="en-GB" sz="4800" b="1" dirty="0">
              <a:solidFill>
                <a:schemeClr val="tx1"/>
              </a:solidFill>
              <a:latin typeface="NTPreCursivefk" panose="03000400000000000000" pitchFamily="66" charset="0"/>
            </a:endParaRPr>
          </a:p>
        </p:txBody>
      </p:sp>
      <p:pic>
        <p:nvPicPr>
          <p:cNvPr id="4" name="Picture 3">
            <a:extLst>
              <a:ext uri="{FF2B5EF4-FFF2-40B4-BE49-F238E27FC236}">
                <a16:creationId xmlns:a16="http://schemas.microsoft.com/office/drawing/2014/main" id="{8B76DA1F-AE1A-439F-9F7C-289113960E1D}"/>
              </a:ext>
            </a:extLst>
          </p:cNvPr>
          <p:cNvPicPr>
            <a:picLocks noChangeAspect="1"/>
          </p:cNvPicPr>
          <p:nvPr/>
        </p:nvPicPr>
        <p:blipFill>
          <a:blip r:embed="rId2"/>
          <a:stretch>
            <a:fillRect/>
          </a:stretch>
        </p:blipFill>
        <p:spPr>
          <a:xfrm>
            <a:off x="253824" y="133306"/>
            <a:ext cx="6826601" cy="1714588"/>
          </a:xfrm>
          <a:prstGeom prst="rect">
            <a:avLst/>
          </a:prstGeom>
        </p:spPr>
      </p:pic>
      <p:pic>
        <p:nvPicPr>
          <p:cNvPr id="6" name="Picture 5">
            <a:extLst>
              <a:ext uri="{FF2B5EF4-FFF2-40B4-BE49-F238E27FC236}">
                <a16:creationId xmlns:a16="http://schemas.microsoft.com/office/drawing/2014/main" id="{E7BE115A-489C-4706-A560-5E73913245DB}"/>
              </a:ext>
            </a:extLst>
          </p:cNvPr>
          <p:cNvPicPr>
            <a:picLocks noChangeAspect="1"/>
          </p:cNvPicPr>
          <p:nvPr/>
        </p:nvPicPr>
        <p:blipFill>
          <a:blip r:embed="rId3"/>
          <a:stretch>
            <a:fillRect/>
          </a:stretch>
        </p:blipFill>
        <p:spPr>
          <a:xfrm>
            <a:off x="5263973" y="1775806"/>
            <a:ext cx="6826601" cy="4948888"/>
          </a:xfrm>
          <a:prstGeom prst="rect">
            <a:avLst/>
          </a:prstGeom>
        </p:spPr>
      </p:pic>
    </p:spTree>
    <p:extLst>
      <p:ext uri="{BB962C8B-B14F-4D97-AF65-F5344CB8AC3E}">
        <p14:creationId xmlns:p14="http://schemas.microsoft.com/office/powerpoint/2010/main" val="130582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9740-29D6-D196-D776-198BCA61288A}"/>
              </a:ext>
            </a:extLst>
          </p:cNvPr>
          <p:cNvSpPr>
            <a:spLocks noGrp="1"/>
          </p:cNvSpPr>
          <p:nvPr>
            <p:ph type="title"/>
          </p:nvPr>
        </p:nvSpPr>
        <p:spPr>
          <a:xfrm>
            <a:off x="7812443" y="600075"/>
            <a:ext cx="1875366" cy="1320800"/>
          </a:xfrm>
        </p:spPr>
        <p:txBody>
          <a:bodyPr>
            <a:normAutofit/>
          </a:bodyPr>
          <a:lstStyle/>
          <a:p>
            <a:r>
              <a:rPr lang="en-US" sz="4800" b="1" u="sng" dirty="0">
                <a:solidFill>
                  <a:schemeClr val="tx1"/>
                </a:solidFill>
                <a:latin typeface="NTPreCursivefk" panose="03000400000000000000" pitchFamily="66" charset="0"/>
              </a:rPr>
              <a:t>Phonics</a:t>
            </a:r>
            <a:endParaRPr lang="en-GB" sz="4800" b="1" u="sng" dirty="0">
              <a:solidFill>
                <a:schemeClr val="tx1"/>
              </a:solidFill>
              <a:latin typeface="NTPreCursivefk" panose="03000400000000000000" pitchFamily="66" charset="0"/>
            </a:endParaRPr>
          </a:p>
        </p:txBody>
      </p:sp>
      <p:sp>
        <p:nvSpPr>
          <p:cNvPr id="3" name="Content Placeholder 2">
            <a:extLst>
              <a:ext uri="{FF2B5EF4-FFF2-40B4-BE49-F238E27FC236}">
                <a16:creationId xmlns:a16="http://schemas.microsoft.com/office/drawing/2014/main" id="{3A662339-F82E-4161-B94D-20AD33BC91FA}"/>
              </a:ext>
            </a:extLst>
          </p:cNvPr>
          <p:cNvSpPr>
            <a:spLocks noGrp="1"/>
          </p:cNvSpPr>
          <p:nvPr>
            <p:ph idx="1"/>
          </p:nvPr>
        </p:nvSpPr>
        <p:spPr>
          <a:xfrm>
            <a:off x="353486" y="3752850"/>
            <a:ext cx="6113990" cy="3105150"/>
          </a:xfrm>
        </p:spPr>
        <p:txBody>
          <a:bodyPr>
            <a:normAutofit lnSpcReduction="10000"/>
          </a:bodyPr>
          <a:lstStyle/>
          <a:p>
            <a:r>
              <a:rPr lang="en-US" sz="2400" dirty="0">
                <a:latin typeface="NTPreCursive" panose="03000400000000000000" pitchFamily="66" charset="0"/>
              </a:rPr>
              <a:t>Phonics lessons will continue in the Autumn term in Year 2 where we will continue to learn alternative graphemes (ways of spelling) different phonemes (sounds) </a:t>
            </a:r>
          </a:p>
          <a:p>
            <a:r>
              <a:rPr lang="en-US" sz="2400" dirty="0">
                <a:latin typeface="NTPreCursive" panose="03000400000000000000" pitchFamily="66" charset="0"/>
              </a:rPr>
              <a:t>Any children who didn’t pass the Phonics Screening Check in Year 1 will also receive a phonics intervention daily. They will then retake the Check in June 2025. </a:t>
            </a:r>
            <a:endParaRPr lang="en-GB" sz="2400" dirty="0">
              <a:latin typeface="NTPreCursive" panose="03000400000000000000" pitchFamily="66" charset="0"/>
            </a:endParaRPr>
          </a:p>
        </p:txBody>
      </p:sp>
      <p:pic>
        <p:nvPicPr>
          <p:cNvPr id="5" name="Picture 4">
            <a:extLst>
              <a:ext uri="{FF2B5EF4-FFF2-40B4-BE49-F238E27FC236}">
                <a16:creationId xmlns:a16="http://schemas.microsoft.com/office/drawing/2014/main" id="{AC72F1FF-AB92-46D1-A93D-4C09204218FE}"/>
              </a:ext>
            </a:extLst>
          </p:cNvPr>
          <p:cNvPicPr>
            <a:picLocks noChangeAspect="1"/>
          </p:cNvPicPr>
          <p:nvPr/>
        </p:nvPicPr>
        <p:blipFill>
          <a:blip r:embed="rId2"/>
          <a:stretch>
            <a:fillRect/>
          </a:stretch>
        </p:blipFill>
        <p:spPr>
          <a:xfrm>
            <a:off x="955848" y="0"/>
            <a:ext cx="5340624" cy="3626036"/>
          </a:xfrm>
          <a:prstGeom prst="rect">
            <a:avLst/>
          </a:prstGeom>
        </p:spPr>
      </p:pic>
      <p:pic>
        <p:nvPicPr>
          <p:cNvPr id="6" name="Picture 5">
            <a:extLst>
              <a:ext uri="{FF2B5EF4-FFF2-40B4-BE49-F238E27FC236}">
                <a16:creationId xmlns:a16="http://schemas.microsoft.com/office/drawing/2014/main" id="{EACF7A52-159F-45D8-B6E9-17B6A3F5C37A}"/>
              </a:ext>
            </a:extLst>
          </p:cNvPr>
          <p:cNvPicPr>
            <a:picLocks noChangeAspect="1"/>
          </p:cNvPicPr>
          <p:nvPr/>
        </p:nvPicPr>
        <p:blipFill>
          <a:blip r:embed="rId3"/>
          <a:stretch>
            <a:fillRect/>
          </a:stretch>
        </p:blipFill>
        <p:spPr>
          <a:xfrm>
            <a:off x="6784665" y="2605550"/>
            <a:ext cx="5321573" cy="3949903"/>
          </a:xfrm>
          <a:prstGeom prst="rect">
            <a:avLst/>
          </a:prstGeom>
        </p:spPr>
      </p:pic>
    </p:spTree>
    <p:extLst>
      <p:ext uri="{BB962C8B-B14F-4D97-AF65-F5344CB8AC3E}">
        <p14:creationId xmlns:p14="http://schemas.microsoft.com/office/powerpoint/2010/main" val="26547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E7B3-69B5-0FB5-17E0-998B47FE666F}"/>
              </a:ext>
            </a:extLst>
          </p:cNvPr>
          <p:cNvSpPr>
            <a:spLocks noGrp="1"/>
          </p:cNvSpPr>
          <p:nvPr>
            <p:ph type="title"/>
          </p:nvPr>
        </p:nvSpPr>
        <p:spPr>
          <a:xfrm>
            <a:off x="841979" y="448842"/>
            <a:ext cx="9603275" cy="1049235"/>
          </a:xfrm>
        </p:spPr>
        <p:txBody>
          <a:bodyPr>
            <a:normAutofit/>
          </a:bodyPr>
          <a:lstStyle/>
          <a:p>
            <a:r>
              <a:rPr lang="en-US" sz="4800" b="1" u="sng" dirty="0">
                <a:solidFill>
                  <a:schemeClr val="tx1"/>
                </a:solidFill>
                <a:latin typeface="NTPreCursivefk" panose="03000400000000000000" pitchFamily="66" charset="0"/>
              </a:rPr>
              <a:t>PE</a:t>
            </a:r>
            <a:endParaRPr lang="en-GB" sz="4800" b="1" u="sng" dirty="0">
              <a:solidFill>
                <a:schemeClr val="tx1"/>
              </a:solidFill>
              <a:latin typeface="NTPreCursivefk" panose="03000400000000000000" pitchFamily="66" charset="0"/>
            </a:endParaRPr>
          </a:p>
        </p:txBody>
      </p:sp>
      <p:sp>
        <p:nvSpPr>
          <p:cNvPr id="3" name="Content Placeholder 2">
            <a:extLst>
              <a:ext uri="{FF2B5EF4-FFF2-40B4-BE49-F238E27FC236}">
                <a16:creationId xmlns:a16="http://schemas.microsoft.com/office/drawing/2014/main" id="{92DC9AF0-0E89-BF54-D625-D37CDAD0412E}"/>
              </a:ext>
            </a:extLst>
          </p:cNvPr>
          <p:cNvSpPr>
            <a:spLocks noGrp="1"/>
          </p:cNvSpPr>
          <p:nvPr>
            <p:ph idx="1"/>
          </p:nvPr>
        </p:nvSpPr>
        <p:spPr>
          <a:xfrm>
            <a:off x="360528" y="1498077"/>
            <a:ext cx="11174247" cy="4994797"/>
          </a:xfrm>
        </p:spPr>
        <p:txBody>
          <a:bodyPr>
            <a:normAutofit/>
          </a:bodyPr>
          <a:lstStyle/>
          <a:p>
            <a:pPr algn="just">
              <a:lnSpc>
                <a:spcPct val="115000"/>
              </a:lnSpc>
              <a:spcAft>
                <a:spcPts val="1000"/>
              </a:spcAft>
            </a:pPr>
            <a:r>
              <a:rPr lang="en-GB" sz="2400" dirty="0">
                <a:effectLst/>
                <a:latin typeface="NTPreCursivefk normal" panose="03000400000000000000" pitchFamily="66" charset="0"/>
                <a:ea typeface="Calibri" panose="020F0502020204030204" pitchFamily="34" charset="0"/>
                <a:cs typeface="Times New Roman" panose="02020603050405020304" pitchFamily="18" charset="0"/>
              </a:rPr>
              <a:t>We will have PE lessons twice a week – currently on a Wednesday and Thursday. </a:t>
            </a:r>
          </a:p>
          <a:p>
            <a:pPr algn="just">
              <a:lnSpc>
                <a:spcPct val="115000"/>
              </a:lnSpc>
              <a:spcAft>
                <a:spcPts val="1000"/>
              </a:spcAft>
            </a:pPr>
            <a:r>
              <a:rPr lang="en-GB" sz="2400" dirty="0">
                <a:latin typeface="NTPreCursivefk" panose="03000400000000000000" pitchFamily="66" charset="0"/>
              </a:rPr>
              <a:t>Please send PE kits in to school with your child on a Monday, and these will be sent home on Fridays.  PE kit should consist of: tracksuit bottoms, trainers and a change of top (preferably a school t-shirt in house colours or plain white t-shirt), as well as a sweatshirt for the outdoors.</a:t>
            </a:r>
          </a:p>
          <a:p>
            <a:pPr algn="just">
              <a:lnSpc>
                <a:spcPct val="115000"/>
              </a:lnSpc>
              <a:spcAft>
                <a:spcPts val="1000"/>
              </a:spcAft>
            </a:pPr>
            <a:r>
              <a:rPr lang="en-GB" sz="2400" dirty="0">
                <a:effectLst/>
                <a:latin typeface="NTPreCursivefk" panose="03000400000000000000" pitchFamily="66" charset="0"/>
                <a:ea typeface="Calibri" panose="020F0502020204030204" pitchFamily="34" charset="0"/>
                <a:cs typeface="Times New Roman" panose="02020603050405020304" pitchFamily="18" charset="0"/>
              </a:rPr>
              <a:t>Any ear piercings must be removed or covered on PE days. As staff are not permitted to help children do so, please ensure earrings are removed at home, before school on these days</a:t>
            </a:r>
            <a:r>
              <a:rPr lang="en-GB" sz="2400" dirty="0">
                <a:latin typeface="NTPreCursivefk" panose="03000400000000000000" pitchFamily="66" charset="0"/>
                <a:ea typeface="Calibri" panose="020F0502020204030204" pitchFamily="34" charset="0"/>
                <a:cs typeface="Times New Roman" panose="02020603050405020304" pitchFamily="18" charset="0"/>
              </a:rPr>
              <a:t> or have plasters to cover them. </a:t>
            </a:r>
            <a:endParaRPr lang="en-GB" sz="2400" dirty="0">
              <a:effectLst/>
              <a:latin typeface="NTPreCursivefk" panose="03000400000000000000"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88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456A-64E4-0719-F85F-E4F9CBF5DF37}"/>
              </a:ext>
            </a:extLst>
          </p:cNvPr>
          <p:cNvSpPr>
            <a:spLocks noGrp="1"/>
          </p:cNvSpPr>
          <p:nvPr>
            <p:ph type="title"/>
          </p:nvPr>
        </p:nvSpPr>
        <p:spPr>
          <a:xfrm>
            <a:off x="4925135" y="239208"/>
            <a:ext cx="2110664" cy="789095"/>
          </a:xfrm>
        </p:spPr>
        <p:txBody>
          <a:bodyPr>
            <a:normAutofit fontScale="90000"/>
          </a:bodyPr>
          <a:lstStyle/>
          <a:p>
            <a:r>
              <a:rPr lang="en-US" sz="4800" b="1" u="sng" dirty="0">
                <a:solidFill>
                  <a:schemeClr val="tx1"/>
                </a:solidFill>
                <a:latin typeface="NTPreCursivefk" panose="03000400000000000000" pitchFamily="66" charset="0"/>
              </a:rPr>
              <a:t>Uniform</a:t>
            </a:r>
            <a:endParaRPr lang="en-GB" sz="4800" b="1" u="sng" dirty="0">
              <a:solidFill>
                <a:schemeClr val="tx1"/>
              </a:solidFill>
              <a:latin typeface="NTPreCursivefk" panose="03000400000000000000" pitchFamily="66" charset="0"/>
            </a:endParaRPr>
          </a:p>
        </p:txBody>
      </p:sp>
      <p:sp>
        <p:nvSpPr>
          <p:cNvPr id="3" name="Content Placeholder 2">
            <a:extLst>
              <a:ext uri="{FF2B5EF4-FFF2-40B4-BE49-F238E27FC236}">
                <a16:creationId xmlns:a16="http://schemas.microsoft.com/office/drawing/2014/main" id="{886C8A61-8DCA-87B9-05DD-32011A910F2E}"/>
              </a:ext>
            </a:extLst>
          </p:cNvPr>
          <p:cNvSpPr>
            <a:spLocks noGrp="1"/>
          </p:cNvSpPr>
          <p:nvPr>
            <p:ph idx="1"/>
          </p:nvPr>
        </p:nvSpPr>
        <p:spPr>
          <a:xfrm>
            <a:off x="305368" y="1028303"/>
            <a:ext cx="11581263" cy="4978110"/>
          </a:xfrm>
        </p:spPr>
        <p:txBody>
          <a:bodyPr>
            <a:noAutofit/>
          </a:bodyPr>
          <a:lstStyle/>
          <a:p>
            <a:pPr algn="just"/>
            <a:r>
              <a:rPr lang="en-GB" sz="2400" dirty="0">
                <a:latin typeface="NTPreCursivefk" panose="03000400000000000000" pitchFamily="66" charset="0"/>
              </a:rPr>
              <a:t>Children should all come to school wearing: black or grey trousers/shorts/skirt/pinafore; a white polo shirt; a blue cardigan/sweatshirt; and plain black shoes.  We have thought carefully about how to keep our uniform costs manageable for families, but if there are any difficulties with providing uniform, please do let us know as we can support with this.</a:t>
            </a:r>
          </a:p>
          <a:p>
            <a:pPr algn="just"/>
            <a:r>
              <a:rPr lang="en-GB" sz="2400" dirty="0">
                <a:latin typeface="NTPreCursivefk" panose="03000400000000000000" pitchFamily="66" charset="0"/>
              </a:rPr>
              <a:t>Free uniform is available from our Community Hub – check the newsletter for further details.</a:t>
            </a:r>
          </a:p>
          <a:p>
            <a:pPr algn="just"/>
            <a:r>
              <a:rPr lang="en-GB" sz="2400" dirty="0">
                <a:effectLst/>
                <a:latin typeface="NTPreCursivefk normal" panose="03000400000000000000" pitchFamily="66" charset="0"/>
                <a:ea typeface="Calibri" panose="020F0502020204030204" pitchFamily="34" charset="0"/>
                <a:cs typeface="Times New Roman" panose="02020603050405020304" pitchFamily="18" charset="0"/>
              </a:rPr>
              <a:t>Please ensure </a:t>
            </a:r>
            <a:r>
              <a:rPr lang="en-GB" sz="2400" u="sng" dirty="0">
                <a:effectLst/>
                <a:latin typeface="NTPreCursivefk normal" panose="03000400000000000000" pitchFamily="66" charset="0"/>
                <a:ea typeface="Calibri" panose="020F0502020204030204" pitchFamily="34" charset="0"/>
                <a:cs typeface="Times New Roman" panose="02020603050405020304" pitchFamily="18" charset="0"/>
              </a:rPr>
              <a:t>all</a:t>
            </a:r>
            <a:r>
              <a:rPr lang="en-GB" sz="2400" dirty="0">
                <a:effectLst/>
                <a:latin typeface="NTPreCursivefk normal" panose="03000400000000000000" pitchFamily="66" charset="0"/>
                <a:ea typeface="Calibri" panose="020F0502020204030204" pitchFamily="34" charset="0"/>
                <a:cs typeface="Times New Roman" panose="02020603050405020304" pitchFamily="18" charset="0"/>
              </a:rPr>
              <a:t> items of clothing (including shoes and wellies)</a:t>
            </a:r>
            <a:endParaRPr lang="en-GB" sz="2400" dirty="0"/>
          </a:p>
          <a:p>
            <a:pPr marL="0" indent="0">
              <a:buNone/>
            </a:pPr>
            <a:endParaRPr lang="en-US" sz="2400" dirty="0"/>
          </a:p>
          <a:p>
            <a:pPr marL="0" indent="0">
              <a:buNone/>
            </a:pPr>
            <a:endParaRPr lang="en-GB" sz="2400" dirty="0"/>
          </a:p>
          <a:p>
            <a:pPr algn="just">
              <a:lnSpc>
                <a:spcPct val="115000"/>
              </a:lnSpc>
              <a:spcAft>
                <a:spcPts val="1000"/>
              </a:spcAft>
            </a:pPr>
            <a:r>
              <a:rPr lang="en-GB" sz="2400" dirty="0">
                <a:effectLst/>
                <a:latin typeface="NTPreCursivefk normal" panose="03000400000000000000" pitchFamily="66" charset="0"/>
                <a:ea typeface="Calibri" panose="020F0502020204030204" pitchFamily="34" charset="0"/>
                <a:cs typeface="Times New Roman" panose="02020603050405020304" pitchFamily="18" charset="0"/>
              </a:rPr>
              <a:t>We will also be uploading regular updates to our school Facebook page. If you haven’t joined yet, just search for ‘King Street Primary School – The Home of Active Ted’. We will ensure that we have photographic permission before uploading any photos of the children.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
        <p:nvSpPr>
          <p:cNvPr id="4" name="Title 1">
            <a:extLst>
              <a:ext uri="{FF2B5EF4-FFF2-40B4-BE49-F238E27FC236}">
                <a16:creationId xmlns:a16="http://schemas.microsoft.com/office/drawing/2014/main" id="{AF3A69C4-BD0E-B800-B433-520CF96F4650}"/>
              </a:ext>
            </a:extLst>
          </p:cNvPr>
          <p:cNvSpPr txBox="1">
            <a:spLocks/>
          </p:cNvSpPr>
          <p:nvPr/>
        </p:nvSpPr>
        <p:spPr>
          <a:xfrm>
            <a:off x="619836" y="36790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latin typeface="NTPreCursivefk" panose="03000400000000000000" pitchFamily="66" charset="0"/>
              </a:rPr>
              <a:t>Facebook</a:t>
            </a:r>
            <a:endParaRPr lang="en-GB" sz="4800" b="1" u="sng" dirty="0">
              <a:latin typeface="NTPreCursivefk" panose="03000400000000000000" pitchFamily="66" charset="0"/>
            </a:endParaRPr>
          </a:p>
        </p:txBody>
      </p:sp>
      <p:pic>
        <p:nvPicPr>
          <p:cNvPr id="5" name="Picture 4" descr="A close up of a sign&#10;&#10;Description automatically generated">
            <a:extLst>
              <a:ext uri="{FF2B5EF4-FFF2-40B4-BE49-F238E27FC236}">
                <a16:creationId xmlns:a16="http://schemas.microsoft.com/office/drawing/2014/main" id="{47DB2961-8499-04EF-A8B6-3815F758E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6982" y="3278477"/>
            <a:ext cx="1605182" cy="1325563"/>
          </a:xfrm>
          <a:prstGeom prst="rect">
            <a:avLst/>
          </a:prstGeom>
        </p:spPr>
      </p:pic>
      <p:pic>
        <p:nvPicPr>
          <p:cNvPr id="8194" name="Picture 2" descr="Facebook – log in or sign up">
            <a:extLst>
              <a:ext uri="{FF2B5EF4-FFF2-40B4-BE49-F238E27FC236}">
                <a16:creationId xmlns:a16="http://schemas.microsoft.com/office/drawing/2014/main" id="{AA68AAA8-78EC-8474-AE31-7ADD30998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4984" y="5582406"/>
            <a:ext cx="961520" cy="96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8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1CA55C-202B-56A2-2C3C-7A38A3B98021}"/>
              </a:ext>
            </a:extLst>
          </p:cNvPr>
          <p:cNvSpPr>
            <a:spLocks noGrp="1"/>
          </p:cNvSpPr>
          <p:nvPr>
            <p:ph type="title"/>
          </p:nvPr>
        </p:nvSpPr>
        <p:spPr>
          <a:xfrm>
            <a:off x="1066799" y="354715"/>
            <a:ext cx="10058400" cy="938780"/>
          </a:xfrm>
        </p:spPr>
        <p:txBody>
          <a:bodyPr>
            <a:normAutofit/>
          </a:bodyPr>
          <a:lstStyle/>
          <a:p>
            <a:r>
              <a:rPr lang="en-GB" sz="4800" b="1" u="sng" dirty="0">
                <a:solidFill>
                  <a:schemeClr val="tx1"/>
                </a:solidFill>
                <a:latin typeface="NTPreCursivefk" panose="03000400000000000000" pitchFamily="66" charset="0"/>
              </a:rPr>
              <a:t>Attendance &amp; Lateness</a:t>
            </a:r>
          </a:p>
        </p:txBody>
      </p:sp>
      <p:sp>
        <p:nvSpPr>
          <p:cNvPr id="5" name="Content Placeholder 2">
            <a:extLst>
              <a:ext uri="{FF2B5EF4-FFF2-40B4-BE49-F238E27FC236}">
                <a16:creationId xmlns:a16="http://schemas.microsoft.com/office/drawing/2014/main" id="{0B9D1951-E808-F7C4-5BC4-60381392CDA2}"/>
              </a:ext>
            </a:extLst>
          </p:cNvPr>
          <p:cNvSpPr>
            <a:spLocks noGrp="1"/>
          </p:cNvSpPr>
          <p:nvPr>
            <p:ph idx="1"/>
          </p:nvPr>
        </p:nvSpPr>
        <p:spPr>
          <a:xfrm>
            <a:off x="720762" y="1292350"/>
            <a:ext cx="10929770" cy="4742690"/>
          </a:xfrm>
        </p:spPr>
        <p:txBody>
          <a:bodyPr>
            <a:normAutofit/>
          </a:bodyPr>
          <a:lstStyle/>
          <a:p>
            <a:r>
              <a:rPr lang="en-GB" sz="2400" dirty="0">
                <a:latin typeface="NTPreCursivefk" panose="03000400000000000000" pitchFamily="66" charset="0"/>
              </a:rPr>
              <a:t>Every single day a child is absent = one day of learning lost</a:t>
            </a:r>
          </a:p>
          <a:p>
            <a:r>
              <a:rPr lang="en-GB" sz="2400" dirty="0">
                <a:latin typeface="NTPreCursivefk" panose="03000400000000000000" pitchFamily="66" charset="0"/>
              </a:rPr>
              <a:t>Being at school on time (Early Bird starts at 8.30am) allows your child to feel settled and prepared for their day. The register is taken at 8.45am. </a:t>
            </a:r>
          </a:p>
        </p:txBody>
      </p:sp>
      <p:pic>
        <p:nvPicPr>
          <p:cNvPr id="6" name="Picture 5">
            <a:extLst>
              <a:ext uri="{FF2B5EF4-FFF2-40B4-BE49-F238E27FC236}">
                <a16:creationId xmlns:a16="http://schemas.microsoft.com/office/drawing/2014/main" id="{1439ABBB-1920-F8D7-B615-AE266E5537CC}"/>
              </a:ext>
            </a:extLst>
          </p:cNvPr>
          <p:cNvPicPr>
            <a:picLocks noChangeAspect="1"/>
          </p:cNvPicPr>
          <p:nvPr/>
        </p:nvPicPr>
        <p:blipFill>
          <a:blip r:embed="rId2"/>
          <a:stretch>
            <a:fillRect/>
          </a:stretch>
        </p:blipFill>
        <p:spPr>
          <a:xfrm>
            <a:off x="3226920" y="2738763"/>
            <a:ext cx="5738159" cy="3765667"/>
          </a:xfrm>
          <a:prstGeom prst="rect">
            <a:avLst/>
          </a:prstGeom>
        </p:spPr>
      </p:pic>
    </p:spTree>
    <p:extLst>
      <p:ext uri="{BB962C8B-B14F-4D97-AF65-F5344CB8AC3E}">
        <p14:creationId xmlns:p14="http://schemas.microsoft.com/office/powerpoint/2010/main" val="4101206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288</TotalTime>
  <Words>764</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NTPreCursive</vt:lpstr>
      <vt:lpstr>NTPreCursivefk</vt:lpstr>
      <vt:lpstr>NTPreCursivefk normal</vt:lpstr>
      <vt:lpstr>Times New Roman</vt:lpstr>
      <vt:lpstr>Trebuchet MS</vt:lpstr>
      <vt:lpstr>Wingdings 3</vt:lpstr>
      <vt:lpstr>Facet</vt:lpstr>
      <vt:lpstr>Welcome to Year 2!</vt:lpstr>
      <vt:lpstr>Staff in Year 2</vt:lpstr>
      <vt:lpstr>Daily Routine </vt:lpstr>
      <vt:lpstr>Our Learning</vt:lpstr>
      <vt:lpstr>Our Learning</vt:lpstr>
      <vt:lpstr>Phonics</vt:lpstr>
      <vt:lpstr>PE</vt:lpstr>
      <vt:lpstr>Uniform</vt:lpstr>
      <vt:lpstr>Attendance &amp; Lateness</vt:lpstr>
      <vt:lpstr>PowerPoint Presentation</vt:lpstr>
      <vt:lpstr>PowerPoint Presentation</vt:lpstr>
      <vt:lpstr>Expectations of Behaviour &amp; Gem Powers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I. Chazot [ King Street Primary School ]</dc:creator>
  <cp:lastModifiedBy>E. Bell [ King Street Primary School ]</cp:lastModifiedBy>
  <cp:revision>31</cp:revision>
  <dcterms:created xsi:type="dcterms:W3CDTF">2022-09-12T11:38:31Z</dcterms:created>
  <dcterms:modified xsi:type="dcterms:W3CDTF">2025-09-08T11:11:22Z</dcterms:modified>
</cp:coreProperties>
</file>